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8" r:id="rId5"/>
  </p:sldMasterIdLst>
  <p:notesMasterIdLst>
    <p:notesMasterId r:id="rId37"/>
  </p:notesMasterIdLst>
  <p:handoutMasterIdLst>
    <p:handoutMasterId r:id="rId38"/>
  </p:handoutMasterIdLst>
  <p:sldIdLst>
    <p:sldId id="512" r:id="rId6"/>
    <p:sldId id="595" r:id="rId7"/>
    <p:sldId id="358" r:id="rId8"/>
    <p:sldId id="1271" r:id="rId9"/>
    <p:sldId id="1213" r:id="rId10"/>
    <p:sldId id="1244" r:id="rId11"/>
    <p:sldId id="1272" r:id="rId12"/>
    <p:sldId id="1273" r:id="rId13"/>
    <p:sldId id="1209" r:id="rId14"/>
    <p:sldId id="336" r:id="rId15"/>
    <p:sldId id="360" r:id="rId16"/>
    <p:sldId id="1267" r:id="rId17"/>
    <p:sldId id="1275" r:id="rId18"/>
    <p:sldId id="1257" r:id="rId19"/>
    <p:sldId id="356" r:id="rId20"/>
    <p:sldId id="1210" r:id="rId21"/>
    <p:sldId id="1274" r:id="rId22"/>
    <p:sldId id="366" r:id="rId23"/>
    <p:sldId id="1276" r:id="rId24"/>
    <p:sldId id="1218" r:id="rId25"/>
    <p:sldId id="1281" r:id="rId26"/>
    <p:sldId id="1265" r:id="rId27"/>
    <p:sldId id="1278" r:id="rId28"/>
    <p:sldId id="1260" r:id="rId29"/>
    <p:sldId id="1261" r:id="rId30"/>
    <p:sldId id="280" r:id="rId31"/>
    <p:sldId id="1224" r:id="rId32"/>
    <p:sldId id="1264" r:id="rId33"/>
    <p:sldId id="1222" r:id="rId34"/>
    <p:sldId id="1262" r:id="rId35"/>
    <p:sldId id="128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F8CA1DB-6307-4FC8-83CD-0FC62604FAA3}">
          <p14:sldIdLst>
            <p14:sldId id="512"/>
            <p14:sldId id="595"/>
            <p14:sldId id="358"/>
            <p14:sldId id="1271"/>
            <p14:sldId id="1213"/>
            <p14:sldId id="1244"/>
            <p14:sldId id="1272"/>
            <p14:sldId id="1273"/>
            <p14:sldId id="1209"/>
            <p14:sldId id="336"/>
            <p14:sldId id="360"/>
            <p14:sldId id="1267"/>
            <p14:sldId id="1275"/>
            <p14:sldId id="1257"/>
            <p14:sldId id="356"/>
            <p14:sldId id="1210"/>
            <p14:sldId id="1274"/>
            <p14:sldId id="366"/>
            <p14:sldId id="1276"/>
            <p14:sldId id="1218"/>
            <p14:sldId id="1281"/>
            <p14:sldId id="1265"/>
            <p14:sldId id="1278"/>
            <p14:sldId id="1260"/>
            <p14:sldId id="1261"/>
            <p14:sldId id="280"/>
            <p14:sldId id="1224"/>
            <p14:sldId id="1264"/>
            <p14:sldId id="1222"/>
            <p14:sldId id="1262"/>
            <p14:sldId id="1280"/>
          </p14:sldIdLst>
        </p14:section>
        <p14:section name="OUTTAKES" id="{9CF3206B-642E-4045-AECD-39AAE3CE82CD}">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022267-FB60-0E05-1E74-6AB34B191D47}" name="Memmo, Elise" initials="ME" userId="S::ememmo@pcgus.com::b65150ec-9d67-4814-ab73-9baa67230c5d" providerId="AD"/>
  <p188:author id="{65BC598A-BE49-603D-2A31-C5FF36E2EB1A}" name="Trucks, Emma" initials="ET" userId="S::etrucks@pcgus.com::1d5fc234-470f-4117-aea2-0ddfd8cb12ea" providerId="AD"/>
  <p188:author id="{4BEFAD8B-EDE7-3FB9-7FA9-A42239CD53BA}" name="Ojuka, Dak" initials="OD" userId="S::dojuka@pcgus.com::4ae9c5ca-3a16-4a55-aee3-5e0f28b2c050" providerId="AD"/>
  <p188:author id="{AC1CD9CA-C5DE-C8AB-9248-2E46E685974C}" name="Mecha, Grace-Rebecca" initials="MGR" userId="S::gmecha@pcgus.com::6a8b7e56-7e4e-4fc1-9ed6-f30b964be7c6" providerId="AD"/>
  <p188:author id="{10D046D0-5907-0D45-245D-26E33CA77DFB}" name="Malseptic, Gabriel" initials="MG" userId="S::gmalseptic@pcgus.com::48b63091-f8ff-4490-bc0f-22c9e0925d18" providerId="AD"/>
  <p188:author id="{857253D5-5BA2-CFF6-5D8D-94F55410B3DB}" name="Friederick, GraceAnn" initials="GF" userId="S::gfriederick@pcgus.com::bf28c2ab-8fe0-4f28-ac6c-fd7fd42275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rucks, Emma" initials="TE" lastIdx="1" clrIdx="6">
    <p:extLst>
      <p:ext uri="{19B8F6BF-5375-455C-9EA6-DF929625EA0E}">
        <p15:presenceInfo xmlns:p15="http://schemas.microsoft.com/office/powerpoint/2012/main" userId="S::etrucks@pcgus.com::1d5fc234-470f-4117-aea2-0ddfd8cb12ea" providerId="AD"/>
      </p:ext>
    </p:extLst>
  </p:cmAuthor>
  <p:cmAuthor id="1" name="Shippy, Alison" initials="SA [2]" lastIdx="16" clrIdx="0">
    <p:extLst>
      <p:ext uri="{19B8F6BF-5375-455C-9EA6-DF929625EA0E}">
        <p15:presenceInfo xmlns:p15="http://schemas.microsoft.com/office/powerpoint/2012/main" userId="S::Alison.Shippy@doh.nj.gov::7a8a647f-3f4f-46a7-b888-d634eb1df959" providerId="AD"/>
      </p:ext>
    </p:extLst>
  </p:cmAuthor>
  <p:cmAuthor id="8" name="Bonnifield, Erica (DOH)" initials="BE(" lastIdx="2" clrIdx="7">
    <p:extLst>
      <p:ext uri="{19B8F6BF-5375-455C-9EA6-DF929625EA0E}">
        <p15:presenceInfo xmlns:p15="http://schemas.microsoft.com/office/powerpoint/2012/main" userId="S::erica.bonnifield@doh.nj.gov::2dfaad6e-d9a1-4e2c-b57f-ef3a5ad5b6a1" providerId="AD"/>
      </p:ext>
    </p:extLst>
  </p:cmAuthor>
  <p:cmAuthor id="2" name="Singh, Alexandra" initials="SA" lastIdx="9" clrIdx="1">
    <p:extLst>
      <p:ext uri="{19B8F6BF-5375-455C-9EA6-DF929625EA0E}">
        <p15:presenceInfo xmlns:p15="http://schemas.microsoft.com/office/powerpoint/2012/main" userId="S::alsingh@pcgus.com::79ea44f7-a056-4f2d-b7da-58b33a965a14" providerId="AD"/>
      </p:ext>
    </p:extLst>
  </p:cmAuthor>
  <p:cmAuthor id="3" name="Perazzelli, Patricia" initials="PP" lastIdx="3" clrIdx="2">
    <p:extLst>
      <p:ext uri="{19B8F6BF-5375-455C-9EA6-DF929625EA0E}">
        <p15:presenceInfo xmlns:p15="http://schemas.microsoft.com/office/powerpoint/2012/main" userId="S::pperazzelli@pcgus.com::970f2ba1-d506-465b-a383-215c0e752c8b" providerId="AD"/>
      </p:ext>
    </p:extLst>
  </p:cmAuthor>
  <p:cmAuthor id="4" name="Mane, Jennifer" initials="MJ" lastIdx="1" clrIdx="3">
    <p:extLst>
      <p:ext uri="{19B8F6BF-5375-455C-9EA6-DF929625EA0E}">
        <p15:presenceInfo xmlns:p15="http://schemas.microsoft.com/office/powerpoint/2012/main" userId="S::jmane@pcgus.com::6e5c917f-642e-4f3a-884e-73e04896762a" providerId="AD"/>
      </p:ext>
    </p:extLst>
  </p:cmAuthor>
  <p:cmAuthor id="5" name="Wahl, Jenna" initials="WJ" lastIdx="12" clrIdx="4">
    <p:extLst>
      <p:ext uri="{19B8F6BF-5375-455C-9EA6-DF929625EA0E}">
        <p15:presenceInfo xmlns:p15="http://schemas.microsoft.com/office/powerpoint/2012/main" userId="S::jwahl@pcgus.com::f128de35-28a7-4ad5-a65f-c8520f5e0ec1" providerId="AD"/>
      </p:ext>
    </p:extLst>
  </p:cmAuthor>
  <p:cmAuthor id="6" name="Wallace, Karen" initials="WK" lastIdx="8" clrIdx="5">
    <p:extLst>
      <p:ext uri="{19B8F6BF-5375-455C-9EA6-DF929625EA0E}">
        <p15:presenceInfo xmlns:p15="http://schemas.microsoft.com/office/powerpoint/2012/main" userId="S::kwallace@pcgus.com::1a784dd5-8578-44d8-bce3-6d9d96dbad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20C"/>
    <a:srgbClr val="FFFFFF"/>
    <a:srgbClr val="559641"/>
    <a:srgbClr val="57585A"/>
    <a:srgbClr val="153753"/>
    <a:srgbClr val="FBC589"/>
    <a:srgbClr val="1361D3"/>
    <a:srgbClr val="0082C8"/>
    <a:srgbClr val="8FE93E"/>
    <a:srgbClr val="A0BE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209" autoAdjust="0"/>
  </p:normalViewPr>
  <p:slideViewPr>
    <p:cSldViewPr snapToGrid="0">
      <p:cViewPr varScale="1">
        <p:scale>
          <a:sx n="54" d="100"/>
          <a:sy n="54" d="100"/>
        </p:scale>
        <p:origin x="1128"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cha, Grace-Rebecca" userId="6a8b7e56-7e4e-4fc1-9ed6-f30b964be7c6" providerId="ADAL" clId="{E99B0F80-39B1-407E-9174-7E3DE8773819}"/>
    <pc:docChg chg="undo custSel delSld modSld modSection">
      <pc:chgData name="Mecha, Grace-Rebecca" userId="6a8b7e56-7e4e-4fc1-9ed6-f30b964be7c6" providerId="ADAL" clId="{E99B0F80-39B1-407E-9174-7E3DE8773819}" dt="2024-05-23T17:49:22.543" v="50" actId="2696"/>
      <pc:docMkLst>
        <pc:docMk/>
      </pc:docMkLst>
      <pc:sldChg chg="modNotesTx">
        <pc:chgData name="Mecha, Grace-Rebecca" userId="6a8b7e56-7e4e-4fc1-9ed6-f30b964be7c6" providerId="ADAL" clId="{E99B0F80-39B1-407E-9174-7E3DE8773819}" dt="2024-05-23T17:48:58.669" v="42" actId="20577"/>
        <pc:sldMkLst>
          <pc:docMk/>
          <pc:sldMk cId="3388937798" sldId="280"/>
        </pc:sldMkLst>
      </pc:sldChg>
      <pc:sldChg chg="modNotesTx">
        <pc:chgData name="Mecha, Grace-Rebecca" userId="6a8b7e56-7e4e-4fc1-9ed6-f30b964be7c6" providerId="ADAL" clId="{E99B0F80-39B1-407E-9174-7E3DE8773819}" dt="2024-05-23T17:47:03.469" v="23" actId="20577"/>
        <pc:sldMkLst>
          <pc:docMk/>
          <pc:sldMk cId="2873989535" sldId="336"/>
        </pc:sldMkLst>
      </pc:sldChg>
      <pc:sldChg chg="modNotesTx">
        <pc:chgData name="Mecha, Grace-Rebecca" userId="6a8b7e56-7e4e-4fc1-9ed6-f30b964be7c6" providerId="ADAL" clId="{E99B0F80-39B1-407E-9174-7E3DE8773819}" dt="2024-05-23T17:47:14.917" v="28" actId="20577"/>
        <pc:sldMkLst>
          <pc:docMk/>
          <pc:sldMk cId="1647208093" sldId="356"/>
        </pc:sldMkLst>
      </pc:sldChg>
      <pc:sldChg chg="modNotesTx">
        <pc:chgData name="Mecha, Grace-Rebecca" userId="6a8b7e56-7e4e-4fc1-9ed6-f30b964be7c6" providerId="ADAL" clId="{E99B0F80-39B1-407E-9174-7E3DE8773819}" dt="2024-05-23T17:46:23.435" v="4" actId="20577"/>
        <pc:sldMkLst>
          <pc:docMk/>
          <pc:sldMk cId="2304122416" sldId="358"/>
        </pc:sldMkLst>
      </pc:sldChg>
      <pc:sldChg chg="modNotesTx">
        <pc:chgData name="Mecha, Grace-Rebecca" userId="6a8b7e56-7e4e-4fc1-9ed6-f30b964be7c6" providerId="ADAL" clId="{E99B0F80-39B1-407E-9174-7E3DE8773819}" dt="2024-05-23T17:47:04.923" v="24" actId="20577"/>
        <pc:sldMkLst>
          <pc:docMk/>
          <pc:sldMk cId="2743548808" sldId="360"/>
        </pc:sldMkLst>
      </pc:sldChg>
      <pc:sldChg chg="modNotesTx">
        <pc:chgData name="Mecha, Grace-Rebecca" userId="6a8b7e56-7e4e-4fc1-9ed6-f30b964be7c6" providerId="ADAL" clId="{E99B0F80-39B1-407E-9174-7E3DE8773819}" dt="2024-05-23T17:47:19.660" v="31" actId="20577"/>
        <pc:sldMkLst>
          <pc:docMk/>
          <pc:sldMk cId="4004208472" sldId="366"/>
        </pc:sldMkLst>
      </pc:sldChg>
      <pc:sldChg chg="modNotesTx">
        <pc:chgData name="Mecha, Grace-Rebecca" userId="6a8b7e56-7e4e-4fc1-9ed6-f30b964be7c6" providerId="ADAL" clId="{E99B0F80-39B1-407E-9174-7E3DE8773819}" dt="2024-05-23T17:46:04.096" v="0" actId="20577"/>
        <pc:sldMkLst>
          <pc:docMk/>
          <pc:sldMk cId="1996401443" sldId="512"/>
        </pc:sldMkLst>
      </pc:sldChg>
      <pc:sldChg chg="modNotesTx">
        <pc:chgData name="Mecha, Grace-Rebecca" userId="6a8b7e56-7e4e-4fc1-9ed6-f30b964be7c6" providerId="ADAL" clId="{E99B0F80-39B1-407E-9174-7E3DE8773819}" dt="2024-05-23T17:46:07.456" v="1" actId="20577"/>
        <pc:sldMkLst>
          <pc:docMk/>
          <pc:sldMk cId="3540972160" sldId="595"/>
        </pc:sldMkLst>
      </pc:sldChg>
      <pc:sldChg chg="modNotesTx">
        <pc:chgData name="Mecha, Grace-Rebecca" userId="6a8b7e56-7e4e-4fc1-9ed6-f30b964be7c6" providerId="ADAL" clId="{E99B0F80-39B1-407E-9174-7E3DE8773819}" dt="2024-05-23T17:47:01.799" v="22" actId="20577"/>
        <pc:sldMkLst>
          <pc:docMk/>
          <pc:sldMk cId="2394179877" sldId="1209"/>
        </pc:sldMkLst>
      </pc:sldChg>
      <pc:sldChg chg="modNotesTx">
        <pc:chgData name="Mecha, Grace-Rebecca" userId="6a8b7e56-7e4e-4fc1-9ed6-f30b964be7c6" providerId="ADAL" clId="{E99B0F80-39B1-407E-9174-7E3DE8773819}" dt="2024-05-23T17:47:16.856" v="29" actId="20577"/>
        <pc:sldMkLst>
          <pc:docMk/>
          <pc:sldMk cId="1248994469" sldId="1210"/>
        </pc:sldMkLst>
      </pc:sldChg>
      <pc:sldChg chg="modNotesTx">
        <pc:chgData name="Mecha, Grace-Rebecca" userId="6a8b7e56-7e4e-4fc1-9ed6-f30b964be7c6" providerId="ADAL" clId="{E99B0F80-39B1-407E-9174-7E3DE8773819}" dt="2024-05-23T17:46:42.968" v="18" actId="20577"/>
        <pc:sldMkLst>
          <pc:docMk/>
          <pc:sldMk cId="3941182812" sldId="1213"/>
        </pc:sldMkLst>
      </pc:sldChg>
      <pc:sldChg chg="modNotesTx">
        <pc:chgData name="Mecha, Grace-Rebecca" userId="6a8b7e56-7e4e-4fc1-9ed6-f30b964be7c6" providerId="ADAL" clId="{E99B0F80-39B1-407E-9174-7E3DE8773819}" dt="2024-05-23T17:47:23.350" v="33" actId="20577"/>
        <pc:sldMkLst>
          <pc:docMk/>
          <pc:sldMk cId="2184836197" sldId="1218"/>
        </pc:sldMkLst>
      </pc:sldChg>
      <pc:sldChg chg="modNotesTx">
        <pc:chgData name="Mecha, Grace-Rebecca" userId="6a8b7e56-7e4e-4fc1-9ed6-f30b964be7c6" providerId="ADAL" clId="{E99B0F80-39B1-407E-9174-7E3DE8773819}" dt="2024-05-23T17:49:08.054" v="46" actId="20577"/>
        <pc:sldMkLst>
          <pc:docMk/>
          <pc:sldMk cId="1022917688" sldId="1222"/>
        </pc:sldMkLst>
      </pc:sldChg>
      <pc:sldChg chg="modNotesTx">
        <pc:chgData name="Mecha, Grace-Rebecca" userId="6a8b7e56-7e4e-4fc1-9ed6-f30b964be7c6" providerId="ADAL" clId="{E99B0F80-39B1-407E-9174-7E3DE8773819}" dt="2024-05-23T17:49:01.128" v="43" actId="20577"/>
        <pc:sldMkLst>
          <pc:docMk/>
          <pc:sldMk cId="1241879018" sldId="1224"/>
        </pc:sldMkLst>
      </pc:sldChg>
      <pc:sldChg chg="modNotesTx">
        <pc:chgData name="Mecha, Grace-Rebecca" userId="6a8b7e56-7e4e-4fc1-9ed6-f30b964be7c6" providerId="ADAL" clId="{E99B0F80-39B1-407E-9174-7E3DE8773819}" dt="2024-05-23T17:46:49.159" v="19" actId="20577"/>
        <pc:sldMkLst>
          <pc:docMk/>
          <pc:sldMk cId="1861537558" sldId="1244"/>
        </pc:sldMkLst>
      </pc:sldChg>
      <pc:sldChg chg="modNotesTx">
        <pc:chgData name="Mecha, Grace-Rebecca" userId="6a8b7e56-7e4e-4fc1-9ed6-f30b964be7c6" providerId="ADAL" clId="{E99B0F80-39B1-407E-9174-7E3DE8773819}" dt="2024-05-23T17:47:12.752" v="27" actId="20577"/>
        <pc:sldMkLst>
          <pc:docMk/>
          <pc:sldMk cId="3769624126" sldId="1257"/>
        </pc:sldMkLst>
      </pc:sldChg>
      <pc:sldChg chg="del">
        <pc:chgData name="Mecha, Grace-Rebecca" userId="6a8b7e56-7e4e-4fc1-9ed6-f30b964be7c6" providerId="ADAL" clId="{E99B0F80-39B1-407E-9174-7E3DE8773819}" dt="2024-05-23T17:49:22.543" v="50" actId="2696"/>
        <pc:sldMkLst>
          <pc:docMk/>
          <pc:sldMk cId="1603729144" sldId="1259"/>
        </pc:sldMkLst>
      </pc:sldChg>
      <pc:sldChg chg="modNotesTx">
        <pc:chgData name="Mecha, Grace-Rebecca" userId="6a8b7e56-7e4e-4fc1-9ed6-f30b964be7c6" providerId="ADAL" clId="{E99B0F80-39B1-407E-9174-7E3DE8773819}" dt="2024-05-23T17:48:52.833" v="40" actId="20577"/>
        <pc:sldMkLst>
          <pc:docMk/>
          <pc:sldMk cId="3978939904" sldId="1260"/>
        </pc:sldMkLst>
      </pc:sldChg>
      <pc:sldChg chg="modNotesTx">
        <pc:chgData name="Mecha, Grace-Rebecca" userId="6a8b7e56-7e4e-4fc1-9ed6-f30b964be7c6" providerId="ADAL" clId="{E99B0F80-39B1-407E-9174-7E3DE8773819}" dt="2024-05-23T17:48:54.936" v="41" actId="20577"/>
        <pc:sldMkLst>
          <pc:docMk/>
          <pc:sldMk cId="3823393702" sldId="1261"/>
        </pc:sldMkLst>
      </pc:sldChg>
      <pc:sldChg chg="modNotesTx">
        <pc:chgData name="Mecha, Grace-Rebecca" userId="6a8b7e56-7e4e-4fc1-9ed6-f30b964be7c6" providerId="ADAL" clId="{E99B0F80-39B1-407E-9174-7E3DE8773819}" dt="2024-05-23T17:49:15.800" v="48" actId="20577"/>
        <pc:sldMkLst>
          <pc:docMk/>
          <pc:sldMk cId="2803953450" sldId="1262"/>
        </pc:sldMkLst>
      </pc:sldChg>
      <pc:sldChg chg="delCm modNotesTx">
        <pc:chgData name="Mecha, Grace-Rebecca" userId="6a8b7e56-7e4e-4fc1-9ed6-f30b964be7c6" providerId="ADAL" clId="{E99B0F80-39B1-407E-9174-7E3DE8773819}" dt="2024-05-23T17:49:10.708" v="47"/>
        <pc:sldMkLst>
          <pc:docMk/>
          <pc:sldMk cId="4220615081" sldId="1264"/>
        </pc:sldMkLst>
        <pc:extLst>
          <p:ext xmlns:p="http://schemas.openxmlformats.org/presentationml/2006/main" uri="{D6D511B9-2390-475A-947B-AFAB55BFBCF1}">
            <pc226:cmChg xmlns:pc226="http://schemas.microsoft.com/office/powerpoint/2022/06/main/command" chg="del">
              <pc226:chgData name="Mecha, Grace-Rebecca" userId="6a8b7e56-7e4e-4fc1-9ed6-f30b964be7c6" providerId="ADAL" clId="{E99B0F80-39B1-407E-9174-7E3DE8773819}" dt="2024-05-23T17:49:10.708" v="47"/>
              <pc2:cmMkLst xmlns:pc2="http://schemas.microsoft.com/office/powerpoint/2019/9/main/command">
                <pc:docMk/>
                <pc:sldMk cId="4220615081" sldId="1264"/>
                <pc2:cmMk id="{449D0794-D915-48F0-A1A4-117A9800365A}"/>
              </pc2:cmMkLst>
            </pc226:cmChg>
          </p:ext>
        </pc:extLst>
      </pc:sldChg>
      <pc:sldChg chg="modNotesTx">
        <pc:chgData name="Mecha, Grace-Rebecca" userId="6a8b7e56-7e4e-4fc1-9ed6-f30b964be7c6" providerId="ADAL" clId="{E99B0F80-39B1-407E-9174-7E3DE8773819}" dt="2024-05-23T17:47:33.629" v="37" actId="20577"/>
        <pc:sldMkLst>
          <pc:docMk/>
          <pc:sldMk cId="2760419209" sldId="1265"/>
        </pc:sldMkLst>
      </pc:sldChg>
      <pc:sldChg chg="modNotesTx">
        <pc:chgData name="Mecha, Grace-Rebecca" userId="6a8b7e56-7e4e-4fc1-9ed6-f30b964be7c6" providerId="ADAL" clId="{E99B0F80-39B1-407E-9174-7E3DE8773819}" dt="2024-05-23T17:47:06.860" v="25" actId="20577"/>
        <pc:sldMkLst>
          <pc:docMk/>
          <pc:sldMk cId="1354574850" sldId="1267"/>
        </pc:sldMkLst>
      </pc:sldChg>
      <pc:sldChg chg="modNotesTx">
        <pc:chgData name="Mecha, Grace-Rebecca" userId="6a8b7e56-7e4e-4fc1-9ed6-f30b964be7c6" providerId="ADAL" clId="{E99B0F80-39B1-407E-9174-7E3DE8773819}" dt="2024-05-23T17:46:52.752" v="20" actId="20577"/>
        <pc:sldMkLst>
          <pc:docMk/>
          <pc:sldMk cId="4187088029" sldId="1272"/>
        </pc:sldMkLst>
      </pc:sldChg>
      <pc:sldChg chg="modNotesTx">
        <pc:chgData name="Mecha, Grace-Rebecca" userId="6a8b7e56-7e4e-4fc1-9ed6-f30b964be7c6" providerId="ADAL" clId="{E99B0F80-39B1-407E-9174-7E3DE8773819}" dt="2024-05-23T17:46:56.775" v="21" actId="20577"/>
        <pc:sldMkLst>
          <pc:docMk/>
          <pc:sldMk cId="1703130321" sldId="1273"/>
        </pc:sldMkLst>
      </pc:sldChg>
      <pc:sldChg chg="modNotesTx">
        <pc:chgData name="Mecha, Grace-Rebecca" userId="6a8b7e56-7e4e-4fc1-9ed6-f30b964be7c6" providerId="ADAL" clId="{E99B0F80-39B1-407E-9174-7E3DE8773819}" dt="2024-05-23T17:47:18.186" v="30" actId="20577"/>
        <pc:sldMkLst>
          <pc:docMk/>
          <pc:sldMk cId="997223591" sldId="1274"/>
        </pc:sldMkLst>
      </pc:sldChg>
      <pc:sldChg chg="modNotesTx">
        <pc:chgData name="Mecha, Grace-Rebecca" userId="6a8b7e56-7e4e-4fc1-9ed6-f30b964be7c6" providerId="ADAL" clId="{E99B0F80-39B1-407E-9174-7E3DE8773819}" dt="2024-05-23T17:47:08.540" v="26" actId="20577"/>
        <pc:sldMkLst>
          <pc:docMk/>
          <pc:sldMk cId="501277598" sldId="1275"/>
        </pc:sldMkLst>
      </pc:sldChg>
      <pc:sldChg chg="modNotesTx">
        <pc:chgData name="Mecha, Grace-Rebecca" userId="6a8b7e56-7e4e-4fc1-9ed6-f30b964be7c6" providerId="ADAL" clId="{E99B0F80-39B1-407E-9174-7E3DE8773819}" dt="2024-05-23T17:47:22.165" v="32" actId="20577"/>
        <pc:sldMkLst>
          <pc:docMk/>
          <pc:sldMk cId="2203842361" sldId="1276"/>
        </pc:sldMkLst>
      </pc:sldChg>
      <pc:sldChg chg="delCm modNotesTx">
        <pc:chgData name="Mecha, Grace-Rebecca" userId="6a8b7e56-7e4e-4fc1-9ed6-f30b964be7c6" providerId="ADAL" clId="{E99B0F80-39B1-407E-9174-7E3DE8773819}" dt="2024-05-23T17:48:49.657" v="39"/>
        <pc:sldMkLst>
          <pc:docMk/>
          <pc:sldMk cId="878498798" sldId="1278"/>
        </pc:sldMkLst>
        <pc:extLst>
          <p:ext xmlns:p="http://schemas.openxmlformats.org/presentationml/2006/main" uri="{D6D511B9-2390-475A-947B-AFAB55BFBCF1}">
            <pc226:cmChg xmlns:pc226="http://schemas.microsoft.com/office/powerpoint/2022/06/main/command" chg="del">
              <pc226:chgData name="Mecha, Grace-Rebecca" userId="6a8b7e56-7e4e-4fc1-9ed6-f30b964be7c6" providerId="ADAL" clId="{E99B0F80-39B1-407E-9174-7E3DE8773819}" dt="2024-05-23T17:48:49.657" v="39"/>
              <pc2:cmMkLst xmlns:pc2="http://schemas.microsoft.com/office/powerpoint/2019/9/main/command">
                <pc:docMk/>
                <pc:sldMk cId="878498798" sldId="1278"/>
                <pc2:cmMk id="{DE3D05EC-F4E7-4824-9B80-04F82DC5719E}"/>
              </pc2:cmMkLst>
            </pc226:cmChg>
          </p:ext>
        </pc:extLst>
      </pc:sldChg>
      <pc:sldChg chg="modNotesTx">
        <pc:chgData name="Mecha, Grace-Rebecca" userId="6a8b7e56-7e4e-4fc1-9ed6-f30b964be7c6" providerId="ADAL" clId="{E99B0F80-39B1-407E-9174-7E3DE8773819}" dt="2024-05-23T17:49:19.091" v="49" actId="20577"/>
        <pc:sldMkLst>
          <pc:docMk/>
          <pc:sldMk cId="3460597232" sldId="1280"/>
        </pc:sldMkLst>
      </pc:sldChg>
      <pc:sldChg chg="modNotesTx">
        <pc:chgData name="Mecha, Grace-Rebecca" userId="6a8b7e56-7e4e-4fc1-9ed6-f30b964be7c6" providerId="ADAL" clId="{E99B0F80-39B1-407E-9174-7E3DE8773819}" dt="2024-05-23T17:47:28.276" v="36" actId="20577"/>
        <pc:sldMkLst>
          <pc:docMk/>
          <pc:sldMk cId="4187373412" sldId="1281"/>
        </pc:sldMkLst>
      </pc:sldChg>
    </pc:docChg>
  </pc:docChgLst>
  <pc:docChgLst>
    <pc:chgData name="Mecha, Grace-Rebecca" userId="6a8b7e56-7e4e-4fc1-9ed6-f30b964be7c6" providerId="ADAL" clId="{55F60CE0-CB2D-4176-B8A9-DC7493C2216D}"/>
    <pc:docChg chg="modSld">
      <pc:chgData name="Mecha, Grace-Rebecca" userId="6a8b7e56-7e4e-4fc1-9ed6-f30b964be7c6" providerId="ADAL" clId="{55F60CE0-CB2D-4176-B8A9-DC7493C2216D}" dt="2024-05-22T17:05:52.028" v="163" actId="20577"/>
      <pc:docMkLst>
        <pc:docMk/>
      </pc:docMkLst>
      <pc:sldChg chg="modSp mod">
        <pc:chgData name="Mecha, Grace-Rebecca" userId="6a8b7e56-7e4e-4fc1-9ed6-f30b964be7c6" providerId="ADAL" clId="{55F60CE0-CB2D-4176-B8A9-DC7493C2216D}" dt="2024-05-22T17:05:52.028" v="163" actId="20577"/>
        <pc:sldMkLst>
          <pc:docMk/>
          <pc:sldMk cId="3769624126" sldId="1257"/>
        </pc:sldMkLst>
        <pc:spChg chg="mod">
          <ac:chgData name="Mecha, Grace-Rebecca" userId="6a8b7e56-7e4e-4fc1-9ed6-f30b964be7c6" providerId="ADAL" clId="{55F60CE0-CB2D-4176-B8A9-DC7493C2216D}" dt="2024-05-22T17:05:52.028" v="163" actId="20577"/>
          <ac:spMkLst>
            <pc:docMk/>
            <pc:sldMk cId="3769624126" sldId="1257"/>
            <ac:spMk id="14" creationId="{6991ECB9-F2DB-0E6E-1386-14C6D5ECC84E}"/>
          </ac:spMkLst>
        </pc:spChg>
      </pc:sldChg>
      <pc:sldChg chg="modNotesTx">
        <pc:chgData name="Mecha, Grace-Rebecca" userId="6a8b7e56-7e4e-4fc1-9ed6-f30b964be7c6" providerId="ADAL" clId="{55F60CE0-CB2D-4176-B8A9-DC7493C2216D}" dt="2024-05-22T15:06:36.439" v="65" actId="20577"/>
        <pc:sldMkLst>
          <pc:docMk/>
          <pc:sldMk cId="1703130321" sldId="1273"/>
        </pc:sldMkLst>
      </pc:sldChg>
      <pc:sldChg chg="modNotesTx">
        <pc:chgData name="Mecha, Grace-Rebecca" userId="6a8b7e56-7e4e-4fc1-9ed6-f30b964be7c6" providerId="ADAL" clId="{55F60CE0-CB2D-4176-B8A9-DC7493C2216D}" dt="2024-05-22T15:10:35.939" v="162" actId="20577"/>
        <pc:sldMkLst>
          <pc:docMk/>
          <pc:sldMk cId="4187373412" sldId="1281"/>
        </pc:sldMkLst>
      </pc:sldChg>
    </pc:docChg>
  </pc:docChgLst>
  <pc:docChgLst>
    <pc:chgData name="Trucks, Emma" userId="1d5fc234-470f-4117-aea2-0ddfd8cb12ea" providerId="ADAL" clId="{E6D2F6DA-F5B1-4A01-B37E-6A108251AF6A}"/>
    <pc:docChg chg="modSld">
      <pc:chgData name="Trucks, Emma" userId="1d5fc234-470f-4117-aea2-0ddfd8cb12ea" providerId="ADAL" clId="{E6D2F6DA-F5B1-4A01-B37E-6A108251AF6A}" dt="2024-05-22T15:31:48.867" v="1"/>
      <pc:docMkLst>
        <pc:docMk/>
      </pc:docMkLst>
      <pc:sldChg chg="delCm">
        <pc:chgData name="Trucks, Emma" userId="1d5fc234-470f-4117-aea2-0ddfd8cb12ea" providerId="ADAL" clId="{E6D2F6DA-F5B1-4A01-B37E-6A108251AF6A}" dt="2024-05-22T15:31:48.867" v="1"/>
        <pc:sldMkLst>
          <pc:docMk/>
          <pc:sldMk cId="1861537558" sldId="1244"/>
        </pc:sldMkLst>
        <pc:extLst>
          <p:ext xmlns:p="http://schemas.openxmlformats.org/presentationml/2006/main" uri="{D6D511B9-2390-475A-947B-AFAB55BFBCF1}">
            <pc226:cmChg xmlns:pc226="http://schemas.microsoft.com/office/powerpoint/2022/06/main/command" chg="del">
              <pc226:chgData name="Trucks, Emma" userId="1d5fc234-470f-4117-aea2-0ddfd8cb12ea" providerId="ADAL" clId="{E6D2F6DA-F5B1-4A01-B37E-6A108251AF6A}" dt="2024-05-22T15:31:48.867" v="1"/>
              <pc2:cmMkLst xmlns:pc2="http://schemas.microsoft.com/office/powerpoint/2019/9/main/command">
                <pc:docMk/>
                <pc:sldMk cId="1861537558" sldId="1244"/>
                <pc2:cmMk id="{BB0AEB43-D940-4FE1-82BB-DE459E674F2A}"/>
              </pc2:cmMkLst>
            </pc226:cmChg>
          </p:ext>
        </pc:extLst>
      </pc:sldChg>
      <pc:sldChg chg="modSp mod">
        <pc:chgData name="Trucks, Emma" userId="1d5fc234-470f-4117-aea2-0ddfd8cb12ea" providerId="ADAL" clId="{E6D2F6DA-F5B1-4A01-B37E-6A108251AF6A}" dt="2024-05-22T06:30:18.844" v="0" actId="113"/>
        <pc:sldMkLst>
          <pc:docMk/>
          <pc:sldMk cId="3769624126" sldId="1257"/>
        </pc:sldMkLst>
        <pc:spChg chg="mod">
          <ac:chgData name="Trucks, Emma" userId="1d5fc234-470f-4117-aea2-0ddfd8cb12ea" providerId="ADAL" clId="{E6D2F6DA-F5B1-4A01-B37E-6A108251AF6A}" dt="2024-05-22T06:30:18.844" v="0" actId="113"/>
          <ac:spMkLst>
            <pc:docMk/>
            <pc:sldMk cId="3769624126" sldId="1257"/>
            <ac:spMk id="14" creationId="{6991ECB9-F2DB-0E6E-1386-14C6D5ECC84E}"/>
          </ac:spMkLst>
        </pc:spChg>
      </pc:sldChg>
    </pc:docChg>
  </pc:docChgLst>
  <pc:docChgLst>
    <pc:chgData name="GraceAnn Friederick" userId="bf28c2ab-8fe0-4f28-ac6c-fd7fd4227594" providerId="ADAL" clId="{504C3B9C-9726-4E8B-A1AB-F26CEEC912BC}"/>
    <pc:docChg chg="custSel modSld">
      <pc:chgData name="GraceAnn Friederick" userId="bf28c2ab-8fe0-4f28-ac6c-fd7fd4227594" providerId="ADAL" clId="{504C3B9C-9726-4E8B-A1AB-F26CEEC912BC}" dt="2024-05-22T16:38:16.063" v="1070" actId="20577"/>
      <pc:docMkLst>
        <pc:docMk/>
      </pc:docMkLst>
      <pc:sldChg chg="modSp mod modNotesTx">
        <pc:chgData name="GraceAnn Friederick" userId="bf28c2ab-8fe0-4f28-ac6c-fd7fd4227594" providerId="ADAL" clId="{504C3B9C-9726-4E8B-A1AB-F26CEEC912BC}" dt="2024-05-22T16:38:16.063" v="1070" actId="20577"/>
        <pc:sldMkLst>
          <pc:docMk/>
          <pc:sldMk cId="1241879018" sldId="1224"/>
        </pc:sldMkLst>
        <pc:spChg chg="mod">
          <ac:chgData name="GraceAnn Friederick" userId="bf28c2ab-8fe0-4f28-ac6c-fd7fd4227594" providerId="ADAL" clId="{504C3B9C-9726-4E8B-A1AB-F26CEEC912BC}" dt="2024-05-22T15:42:40.706" v="590" actId="114"/>
          <ac:spMkLst>
            <pc:docMk/>
            <pc:sldMk cId="1241879018" sldId="1224"/>
            <ac:spMk id="13" creationId="{EEA59D86-011C-D1E5-DEDF-B8FE6571CB42}"/>
          </ac:spMkLst>
        </pc:spChg>
        <pc:spChg chg="mod">
          <ac:chgData name="GraceAnn Friederick" userId="bf28c2ab-8fe0-4f28-ac6c-fd7fd4227594" providerId="ADAL" clId="{504C3B9C-9726-4E8B-A1AB-F26CEEC912BC}" dt="2024-05-22T15:44:01.297" v="601" actId="20577"/>
          <ac:spMkLst>
            <pc:docMk/>
            <pc:sldMk cId="1241879018" sldId="1224"/>
            <ac:spMk id="14" creationId="{3F6E4411-D413-3D69-EBDE-8A366BBC01C8}"/>
          </ac:spMkLst>
        </pc:spChg>
        <pc:grpChg chg="mod">
          <ac:chgData name="GraceAnn Friederick" userId="bf28c2ab-8fe0-4f28-ac6c-fd7fd4227594" providerId="ADAL" clId="{504C3B9C-9726-4E8B-A1AB-F26CEEC912BC}" dt="2024-05-22T01:54:52.253" v="552" actId="1036"/>
          <ac:grpSpMkLst>
            <pc:docMk/>
            <pc:sldMk cId="1241879018" sldId="1224"/>
            <ac:grpSpMk id="3" creationId="{1BE6DE28-340F-CB2B-9910-BDE8B87C96E8}"/>
          </ac:grpSpMkLst>
        </pc:grpChg>
        <pc:grpChg chg="mod">
          <ac:chgData name="GraceAnn Friederick" userId="bf28c2ab-8fe0-4f28-ac6c-fd7fd4227594" providerId="ADAL" clId="{504C3B9C-9726-4E8B-A1AB-F26CEEC912BC}" dt="2024-05-22T01:54:42.427" v="548" actId="1036"/>
          <ac:grpSpMkLst>
            <pc:docMk/>
            <pc:sldMk cId="1241879018" sldId="1224"/>
            <ac:grpSpMk id="15" creationId="{D17937C9-45E5-6650-5E39-8BB7758D4590}"/>
          </ac:grpSpMkLst>
        </pc:grpChg>
        <pc:grpChg chg="mod">
          <ac:chgData name="GraceAnn Friederick" userId="bf28c2ab-8fe0-4f28-ac6c-fd7fd4227594" providerId="ADAL" clId="{504C3B9C-9726-4E8B-A1AB-F26CEEC912BC}" dt="2024-05-22T01:54:56.735" v="553" actId="1038"/>
          <ac:grpSpMkLst>
            <pc:docMk/>
            <pc:sldMk cId="1241879018" sldId="1224"/>
            <ac:grpSpMk id="17" creationId="{4AAAA60A-A6CC-14AA-4B48-4A9C3AF80C4F}"/>
          </ac:grpSpMkLst>
        </pc:grpChg>
        <pc:grpChg chg="mod">
          <ac:chgData name="GraceAnn Friederick" userId="bf28c2ab-8fe0-4f28-ac6c-fd7fd4227594" providerId="ADAL" clId="{504C3B9C-9726-4E8B-A1AB-F26CEEC912BC}" dt="2024-05-22T01:54:36.765" v="545" actId="1035"/>
          <ac:grpSpMkLst>
            <pc:docMk/>
            <pc:sldMk cId="1241879018" sldId="1224"/>
            <ac:grpSpMk id="22" creationId="{7FB9260F-CA06-B6DC-67D0-9E0A3461D7C0}"/>
          </ac:grpSpMkLst>
        </pc:grpChg>
      </pc:sldChg>
      <pc:sldChg chg="modSp mod">
        <pc:chgData name="GraceAnn Friederick" userId="bf28c2ab-8fe0-4f28-ac6c-fd7fd4227594" providerId="ADAL" clId="{504C3B9C-9726-4E8B-A1AB-F26CEEC912BC}" dt="2024-05-21T18:39:08.201" v="397"/>
        <pc:sldMkLst>
          <pc:docMk/>
          <pc:sldMk cId="3769624126" sldId="1257"/>
        </pc:sldMkLst>
        <pc:spChg chg="mod">
          <ac:chgData name="GraceAnn Friederick" userId="bf28c2ab-8fe0-4f28-ac6c-fd7fd4227594" providerId="ADAL" clId="{504C3B9C-9726-4E8B-A1AB-F26CEEC912BC}" dt="2024-05-21T18:33:03.991" v="369" actId="57"/>
          <ac:spMkLst>
            <pc:docMk/>
            <pc:sldMk cId="3769624126" sldId="1257"/>
            <ac:spMk id="3" creationId="{FF8A63FC-D71A-B506-96F2-85C89FE70BD4}"/>
          </ac:spMkLst>
        </pc:spChg>
        <pc:spChg chg="mod">
          <ac:chgData name="GraceAnn Friederick" userId="bf28c2ab-8fe0-4f28-ac6c-fd7fd4227594" providerId="ADAL" clId="{504C3B9C-9726-4E8B-A1AB-F26CEEC912BC}" dt="2024-05-21T18:31:11.324" v="362" actId="2711"/>
          <ac:spMkLst>
            <pc:docMk/>
            <pc:sldMk cId="3769624126" sldId="1257"/>
            <ac:spMk id="7" creationId="{C4B6898B-6ACD-EC12-204C-2B10AE635BF2}"/>
          </ac:spMkLst>
        </pc:spChg>
        <pc:spChg chg="mod">
          <ac:chgData name="GraceAnn Friederick" userId="bf28c2ab-8fe0-4f28-ac6c-fd7fd4227594" providerId="ADAL" clId="{504C3B9C-9726-4E8B-A1AB-F26CEEC912BC}" dt="2024-05-21T18:38:36.416" v="396" actId="947"/>
          <ac:spMkLst>
            <pc:docMk/>
            <pc:sldMk cId="3769624126" sldId="1257"/>
            <ac:spMk id="8" creationId="{A284E789-FF40-B46E-C353-3542BC3D419E}"/>
          </ac:spMkLst>
        </pc:spChg>
        <pc:graphicFrameChg chg="mod">
          <ac:chgData name="GraceAnn Friederick" userId="bf28c2ab-8fe0-4f28-ac6c-fd7fd4227594" providerId="ADAL" clId="{504C3B9C-9726-4E8B-A1AB-F26CEEC912BC}" dt="2024-05-21T18:39:08.201" v="397"/>
          <ac:graphicFrameMkLst>
            <pc:docMk/>
            <pc:sldMk cId="3769624126" sldId="1257"/>
            <ac:graphicFrameMk id="9" creationId="{A9ECC7AA-09AC-CFD6-5545-975DBF7735CD}"/>
          </ac:graphicFrameMkLst>
        </pc:graphicFrameChg>
      </pc:sldChg>
      <pc:sldChg chg="mod modShow">
        <pc:chgData name="GraceAnn Friederick" userId="bf28c2ab-8fe0-4f28-ac6c-fd7fd4227594" providerId="ADAL" clId="{504C3B9C-9726-4E8B-A1AB-F26CEEC912BC}" dt="2024-05-21T16:31:31.964" v="0" actId="729"/>
        <pc:sldMkLst>
          <pc:docMk/>
          <pc:sldMk cId="4112420818" sldId="1263"/>
        </pc:sldMkLst>
      </pc:sldChg>
      <pc:sldChg chg="modSp mod modCm modNotesTx">
        <pc:chgData name="GraceAnn Friederick" userId="bf28c2ab-8fe0-4f28-ac6c-fd7fd4227594" providerId="ADAL" clId="{504C3B9C-9726-4E8B-A1AB-F26CEEC912BC}" dt="2024-05-22T01:52:41.538" v="537"/>
        <pc:sldMkLst>
          <pc:docMk/>
          <pc:sldMk cId="4220615081" sldId="1264"/>
        </pc:sldMkLst>
        <pc:spChg chg="mod">
          <ac:chgData name="GraceAnn Friederick" userId="bf28c2ab-8fe0-4f28-ac6c-fd7fd4227594" providerId="ADAL" clId="{504C3B9C-9726-4E8B-A1AB-F26CEEC912BC}" dt="2024-05-21T19:00:34.408" v="510" actId="14100"/>
          <ac:spMkLst>
            <pc:docMk/>
            <pc:sldMk cId="4220615081" sldId="1264"/>
            <ac:spMk id="11" creationId="{47EE18FE-383D-CFA9-5A45-F853E9CDDC48}"/>
          </ac:spMkLst>
        </pc:spChg>
        <pc:spChg chg="mod">
          <ac:chgData name="GraceAnn Friederick" userId="bf28c2ab-8fe0-4f28-ac6c-fd7fd4227594" providerId="ADAL" clId="{504C3B9C-9726-4E8B-A1AB-F26CEEC912BC}" dt="2024-05-22T01:45:08.337" v="516" actId="115"/>
          <ac:spMkLst>
            <pc:docMk/>
            <pc:sldMk cId="4220615081" sldId="1264"/>
            <ac:spMk id="14" creationId="{CDE3B309-5A0B-6E09-2F27-101E21D4767B}"/>
          </ac:spMkLst>
        </pc:spChg>
        <pc:extLst>
          <p:ext xmlns:p="http://schemas.openxmlformats.org/presentationml/2006/main" uri="{D6D511B9-2390-475A-947B-AFAB55BFBCF1}">
            <pc226:cmChg xmlns:pc226="http://schemas.microsoft.com/office/powerpoint/2022/06/main/command" chg="mod">
              <pc226:chgData name="GraceAnn Friederick" userId="bf28c2ab-8fe0-4f28-ac6c-fd7fd4227594" providerId="ADAL" clId="{504C3B9C-9726-4E8B-A1AB-F26CEEC912BC}" dt="2024-05-22T01:52:41.538" v="537"/>
              <pc2:cmMkLst xmlns:pc2="http://schemas.microsoft.com/office/powerpoint/2019/9/main/command">
                <pc:docMk/>
                <pc:sldMk cId="4220615081" sldId="1264"/>
                <pc2:cmMk id="{449D0794-D915-48F0-A1A4-117A9800365A}"/>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1FC0FB-654C-454D-B28D-DDDACFE2FF1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77C3BE3-9361-4DF7-953E-AE0C42D604C6}">
      <dgm:prSet phldrT="[Text]"/>
      <dgm:spPr/>
      <dgm:t>
        <a:bodyPr/>
        <a:lstStyle/>
        <a:p>
          <a:r>
            <a:rPr lang="en-US"/>
            <a:t>SDOH</a:t>
          </a:r>
        </a:p>
      </dgm:t>
    </dgm:pt>
    <dgm:pt modelId="{AB07D526-85A5-410C-8B62-0F665F325D4A}" type="parTrans" cxnId="{123ECA03-CF09-48AB-BA0D-AE298A6C7B17}">
      <dgm:prSet/>
      <dgm:spPr/>
      <dgm:t>
        <a:bodyPr/>
        <a:lstStyle/>
        <a:p>
          <a:endParaRPr lang="en-US"/>
        </a:p>
      </dgm:t>
    </dgm:pt>
    <dgm:pt modelId="{21328F32-8707-4270-803F-32B072D66D7F}" type="sibTrans" cxnId="{123ECA03-CF09-48AB-BA0D-AE298A6C7B17}">
      <dgm:prSet/>
      <dgm:spPr/>
      <dgm:t>
        <a:bodyPr/>
        <a:lstStyle/>
        <a:p>
          <a:endParaRPr lang="en-US"/>
        </a:p>
      </dgm:t>
    </dgm:pt>
    <dgm:pt modelId="{77B6B642-E71B-4D40-98AE-4B4F457540E3}">
      <dgm:prSet phldrT="[Text]"/>
      <dgm:spPr/>
      <dgm:t>
        <a:bodyPr/>
        <a:lstStyle/>
        <a:p>
          <a:r>
            <a:rPr lang="en-US"/>
            <a:t>Equity in Outcomes and Experience</a:t>
          </a:r>
        </a:p>
      </dgm:t>
    </dgm:pt>
    <dgm:pt modelId="{D0E39A37-CDFD-41A7-9484-4540A3062A62}" type="parTrans" cxnId="{DA8597AA-F944-41CB-BC3F-5DCE3D99F644}">
      <dgm:prSet/>
      <dgm:spPr/>
      <dgm:t>
        <a:bodyPr/>
        <a:lstStyle/>
        <a:p>
          <a:endParaRPr lang="en-US"/>
        </a:p>
      </dgm:t>
    </dgm:pt>
    <dgm:pt modelId="{C70B2D93-05FE-4DA0-B7FE-05E53F8010EA}" type="sibTrans" cxnId="{DA8597AA-F944-41CB-BC3F-5DCE3D99F644}">
      <dgm:prSet/>
      <dgm:spPr/>
      <dgm:t>
        <a:bodyPr/>
        <a:lstStyle/>
        <a:p>
          <a:endParaRPr lang="en-US"/>
        </a:p>
      </dgm:t>
    </dgm:pt>
    <dgm:pt modelId="{5E5892CE-9884-4878-83C0-9CDA75998A3B}">
      <dgm:prSet phldrT="[Text]"/>
      <dgm:spPr/>
      <dgm:t>
        <a:bodyPr/>
        <a:lstStyle/>
        <a:p>
          <a:r>
            <a:rPr lang="en-US"/>
            <a:t>Screening and Referral Processes</a:t>
          </a:r>
        </a:p>
      </dgm:t>
    </dgm:pt>
    <dgm:pt modelId="{D91404A8-4C6C-4AEE-9C0D-D81525294014}" type="parTrans" cxnId="{3C68D5C2-DD5D-443F-8FC0-C4325F256AB6}">
      <dgm:prSet/>
      <dgm:spPr/>
      <dgm:t>
        <a:bodyPr/>
        <a:lstStyle/>
        <a:p>
          <a:endParaRPr lang="en-US"/>
        </a:p>
      </dgm:t>
    </dgm:pt>
    <dgm:pt modelId="{DD711B15-35D1-4BEA-A487-9731BBFA0B79}" type="sibTrans" cxnId="{3C68D5C2-DD5D-443F-8FC0-C4325F256AB6}">
      <dgm:prSet/>
      <dgm:spPr/>
      <dgm:t>
        <a:bodyPr/>
        <a:lstStyle/>
        <a:p>
          <a:endParaRPr lang="en-US"/>
        </a:p>
      </dgm:t>
    </dgm:pt>
    <dgm:pt modelId="{7F285B74-1E59-40E9-A207-944E854D56D2}">
      <dgm:prSet phldrT="[Text]"/>
      <dgm:spPr/>
      <dgm:t>
        <a:bodyPr/>
        <a:lstStyle/>
        <a:p>
          <a:r>
            <a:rPr lang="en-US"/>
            <a:t>Readmissions / Connections to Care after ED or Inpatient</a:t>
          </a:r>
        </a:p>
      </dgm:t>
    </dgm:pt>
    <dgm:pt modelId="{47AFE019-09F6-4940-BD7F-749538EF5AFF}" type="parTrans" cxnId="{1CD91197-46C3-482C-990F-6A08224CB4DE}">
      <dgm:prSet/>
      <dgm:spPr/>
      <dgm:t>
        <a:bodyPr/>
        <a:lstStyle/>
        <a:p>
          <a:endParaRPr lang="en-US"/>
        </a:p>
      </dgm:t>
    </dgm:pt>
    <dgm:pt modelId="{40548D18-4EEE-4101-BA89-44970C234AEF}" type="sibTrans" cxnId="{1CD91197-46C3-482C-990F-6A08224CB4DE}">
      <dgm:prSet/>
      <dgm:spPr/>
      <dgm:t>
        <a:bodyPr/>
        <a:lstStyle/>
        <a:p>
          <a:endParaRPr lang="en-US"/>
        </a:p>
      </dgm:t>
    </dgm:pt>
    <dgm:pt modelId="{E6925F05-4368-4F4B-961A-231D8DA4BE6A}" type="pres">
      <dgm:prSet presAssocID="{ED1FC0FB-654C-454D-B28D-DDDACFE2FF1B}" presName="cycle" presStyleCnt="0">
        <dgm:presLayoutVars>
          <dgm:chMax val="1"/>
          <dgm:dir/>
          <dgm:animLvl val="ctr"/>
          <dgm:resizeHandles val="exact"/>
        </dgm:presLayoutVars>
      </dgm:prSet>
      <dgm:spPr/>
    </dgm:pt>
    <dgm:pt modelId="{CC6E1EF7-D2EC-48D6-AABF-F4B947425419}" type="pres">
      <dgm:prSet presAssocID="{977C3BE3-9361-4DF7-953E-AE0C42D604C6}" presName="centerShape" presStyleLbl="node0" presStyleIdx="0" presStyleCnt="1"/>
      <dgm:spPr/>
    </dgm:pt>
    <dgm:pt modelId="{DE861E7E-3E3A-4DA3-B373-97740B63F090}" type="pres">
      <dgm:prSet presAssocID="{D0E39A37-CDFD-41A7-9484-4540A3062A62}" presName="parTrans" presStyleLbl="bgSibTrans2D1" presStyleIdx="0" presStyleCnt="3"/>
      <dgm:spPr/>
    </dgm:pt>
    <dgm:pt modelId="{E7D2D695-0BF0-4039-BA4B-A37188751616}" type="pres">
      <dgm:prSet presAssocID="{77B6B642-E71B-4D40-98AE-4B4F457540E3}" presName="node" presStyleLbl="node1" presStyleIdx="0" presStyleCnt="3">
        <dgm:presLayoutVars>
          <dgm:bulletEnabled val="1"/>
        </dgm:presLayoutVars>
      </dgm:prSet>
      <dgm:spPr/>
    </dgm:pt>
    <dgm:pt modelId="{DBB20D8A-70AE-4A7A-8622-65DC57E15D8A}" type="pres">
      <dgm:prSet presAssocID="{D91404A8-4C6C-4AEE-9C0D-D81525294014}" presName="parTrans" presStyleLbl="bgSibTrans2D1" presStyleIdx="1" presStyleCnt="3"/>
      <dgm:spPr/>
    </dgm:pt>
    <dgm:pt modelId="{1C3C709F-8BB6-4966-8C09-E534B9904482}" type="pres">
      <dgm:prSet presAssocID="{5E5892CE-9884-4878-83C0-9CDA75998A3B}" presName="node" presStyleLbl="node1" presStyleIdx="1" presStyleCnt="3">
        <dgm:presLayoutVars>
          <dgm:bulletEnabled val="1"/>
        </dgm:presLayoutVars>
      </dgm:prSet>
      <dgm:spPr/>
    </dgm:pt>
    <dgm:pt modelId="{77842307-AFDE-4617-84CE-E6B0F51CA647}" type="pres">
      <dgm:prSet presAssocID="{47AFE019-09F6-4940-BD7F-749538EF5AFF}" presName="parTrans" presStyleLbl="bgSibTrans2D1" presStyleIdx="2" presStyleCnt="3"/>
      <dgm:spPr/>
    </dgm:pt>
    <dgm:pt modelId="{944418F4-24B2-4A6E-9771-C251CDD27E0D}" type="pres">
      <dgm:prSet presAssocID="{7F285B74-1E59-40E9-A207-944E854D56D2}" presName="node" presStyleLbl="node1" presStyleIdx="2" presStyleCnt="3">
        <dgm:presLayoutVars>
          <dgm:bulletEnabled val="1"/>
        </dgm:presLayoutVars>
      </dgm:prSet>
      <dgm:spPr/>
    </dgm:pt>
  </dgm:ptLst>
  <dgm:cxnLst>
    <dgm:cxn modelId="{123ECA03-CF09-48AB-BA0D-AE298A6C7B17}" srcId="{ED1FC0FB-654C-454D-B28D-DDDACFE2FF1B}" destId="{977C3BE3-9361-4DF7-953E-AE0C42D604C6}" srcOrd="0" destOrd="0" parTransId="{AB07D526-85A5-410C-8B62-0F665F325D4A}" sibTransId="{21328F32-8707-4270-803F-32B072D66D7F}"/>
    <dgm:cxn modelId="{5606240A-E7EF-4688-8457-6EE3B7E4D768}" type="presOf" srcId="{77B6B642-E71B-4D40-98AE-4B4F457540E3}" destId="{E7D2D695-0BF0-4039-BA4B-A37188751616}" srcOrd="0" destOrd="0" presId="urn:microsoft.com/office/officeart/2005/8/layout/radial4"/>
    <dgm:cxn modelId="{4BC07B2A-AA6C-460B-962D-2FE2387E9EB2}" type="presOf" srcId="{7F285B74-1E59-40E9-A207-944E854D56D2}" destId="{944418F4-24B2-4A6E-9771-C251CDD27E0D}" srcOrd="0" destOrd="0" presId="urn:microsoft.com/office/officeart/2005/8/layout/radial4"/>
    <dgm:cxn modelId="{703DD555-7FFC-4249-B5FD-5601B7172DE2}" type="presOf" srcId="{D91404A8-4C6C-4AEE-9C0D-D81525294014}" destId="{DBB20D8A-70AE-4A7A-8622-65DC57E15D8A}" srcOrd="0" destOrd="0" presId="urn:microsoft.com/office/officeart/2005/8/layout/radial4"/>
    <dgm:cxn modelId="{D3ACE656-3FC5-4190-8C80-23575BFA27E1}" type="presOf" srcId="{5E5892CE-9884-4878-83C0-9CDA75998A3B}" destId="{1C3C709F-8BB6-4966-8C09-E534B9904482}" srcOrd="0" destOrd="0" presId="urn:microsoft.com/office/officeart/2005/8/layout/radial4"/>
    <dgm:cxn modelId="{CF1F348D-D6D3-4D51-B966-77E37828CD7F}" type="presOf" srcId="{ED1FC0FB-654C-454D-B28D-DDDACFE2FF1B}" destId="{E6925F05-4368-4F4B-961A-231D8DA4BE6A}" srcOrd="0" destOrd="0" presId="urn:microsoft.com/office/officeart/2005/8/layout/radial4"/>
    <dgm:cxn modelId="{1CD91197-46C3-482C-990F-6A08224CB4DE}" srcId="{977C3BE3-9361-4DF7-953E-AE0C42D604C6}" destId="{7F285B74-1E59-40E9-A207-944E854D56D2}" srcOrd="2" destOrd="0" parTransId="{47AFE019-09F6-4940-BD7F-749538EF5AFF}" sibTransId="{40548D18-4EEE-4101-BA89-44970C234AEF}"/>
    <dgm:cxn modelId="{DA8597AA-F944-41CB-BC3F-5DCE3D99F644}" srcId="{977C3BE3-9361-4DF7-953E-AE0C42D604C6}" destId="{77B6B642-E71B-4D40-98AE-4B4F457540E3}" srcOrd="0" destOrd="0" parTransId="{D0E39A37-CDFD-41A7-9484-4540A3062A62}" sibTransId="{C70B2D93-05FE-4DA0-B7FE-05E53F8010EA}"/>
    <dgm:cxn modelId="{8C1A7DBA-6E59-461F-AE3B-0016DF1976A9}" type="presOf" srcId="{977C3BE3-9361-4DF7-953E-AE0C42D604C6}" destId="{CC6E1EF7-D2EC-48D6-AABF-F4B947425419}" srcOrd="0" destOrd="0" presId="urn:microsoft.com/office/officeart/2005/8/layout/radial4"/>
    <dgm:cxn modelId="{3C68D5C2-DD5D-443F-8FC0-C4325F256AB6}" srcId="{977C3BE3-9361-4DF7-953E-AE0C42D604C6}" destId="{5E5892CE-9884-4878-83C0-9CDA75998A3B}" srcOrd="1" destOrd="0" parTransId="{D91404A8-4C6C-4AEE-9C0D-D81525294014}" sibTransId="{DD711B15-35D1-4BEA-A487-9731BBFA0B79}"/>
    <dgm:cxn modelId="{FFCFB9E4-AB18-46B1-B7CF-EADEDA27E2CE}" type="presOf" srcId="{47AFE019-09F6-4940-BD7F-749538EF5AFF}" destId="{77842307-AFDE-4617-84CE-E6B0F51CA647}" srcOrd="0" destOrd="0" presId="urn:microsoft.com/office/officeart/2005/8/layout/radial4"/>
    <dgm:cxn modelId="{B5ADDFF6-33F6-4ABC-B432-25D983C94CEC}" type="presOf" srcId="{D0E39A37-CDFD-41A7-9484-4540A3062A62}" destId="{DE861E7E-3E3A-4DA3-B373-97740B63F090}" srcOrd="0" destOrd="0" presId="urn:microsoft.com/office/officeart/2005/8/layout/radial4"/>
    <dgm:cxn modelId="{A70B8414-1911-4DB9-ADC3-9478F1F08AB9}" type="presParOf" srcId="{E6925F05-4368-4F4B-961A-231D8DA4BE6A}" destId="{CC6E1EF7-D2EC-48D6-AABF-F4B947425419}" srcOrd="0" destOrd="0" presId="urn:microsoft.com/office/officeart/2005/8/layout/radial4"/>
    <dgm:cxn modelId="{BD6E2571-B410-4FB8-9761-D33172E282D6}" type="presParOf" srcId="{E6925F05-4368-4F4B-961A-231D8DA4BE6A}" destId="{DE861E7E-3E3A-4DA3-B373-97740B63F090}" srcOrd="1" destOrd="0" presId="urn:microsoft.com/office/officeart/2005/8/layout/radial4"/>
    <dgm:cxn modelId="{6238ADC0-D964-4E57-96FE-35F3D0444C47}" type="presParOf" srcId="{E6925F05-4368-4F4B-961A-231D8DA4BE6A}" destId="{E7D2D695-0BF0-4039-BA4B-A37188751616}" srcOrd="2" destOrd="0" presId="urn:microsoft.com/office/officeart/2005/8/layout/radial4"/>
    <dgm:cxn modelId="{CAD3BE4A-C24D-4F0E-B8D8-17C09ECBDC2D}" type="presParOf" srcId="{E6925F05-4368-4F4B-961A-231D8DA4BE6A}" destId="{DBB20D8A-70AE-4A7A-8622-65DC57E15D8A}" srcOrd="3" destOrd="0" presId="urn:microsoft.com/office/officeart/2005/8/layout/radial4"/>
    <dgm:cxn modelId="{37F94ED7-9DB7-4A5E-A6FF-AB3EDDF82847}" type="presParOf" srcId="{E6925F05-4368-4F4B-961A-231D8DA4BE6A}" destId="{1C3C709F-8BB6-4966-8C09-E534B9904482}" srcOrd="4" destOrd="0" presId="urn:microsoft.com/office/officeart/2005/8/layout/radial4"/>
    <dgm:cxn modelId="{14BA0BA7-E7B3-4A44-8EBC-198D5CF16164}" type="presParOf" srcId="{E6925F05-4368-4F4B-961A-231D8DA4BE6A}" destId="{77842307-AFDE-4617-84CE-E6B0F51CA647}" srcOrd="5" destOrd="0" presId="urn:microsoft.com/office/officeart/2005/8/layout/radial4"/>
    <dgm:cxn modelId="{B8B79E9B-B8F3-4910-BF15-AC93B338819E}" type="presParOf" srcId="{E6925F05-4368-4F4B-961A-231D8DA4BE6A}" destId="{944418F4-24B2-4A6E-9771-C251CDD27E0D}"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F8916B-8A56-4311-BF7A-73A8D3C1FDF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0DE536F-8ED6-44D1-B849-C0CC8D0656B1}">
      <dgm:prSet phldrT="[Text]" custT="1"/>
      <dgm:spPr>
        <a:solidFill>
          <a:schemeClr val="accent1">
            <a:lumMod val="40000"/>
            <a:lumOff val="60000"/>
          </a:schemeClr>
        </a:solidFill>
      </dgm:spPr>
      <dgm:t>
        <a:bodyPr/>
        <a:lstStyle/>
        <a:p>
          <a:r>
            <a:rPr lang="en-US" sz="1800" b="1">
              <a:solidFill>
                <a:schemeClr val="accent5"/>
              </a:solidFill>
            </a:rPr>
            <a:t>SDOH Screening and Connection to Services</a:t>
          </a:r>
        </a:p>
      </dgm:t>
    </dgm:pt>
    <dgm:pt modelId="{A248A0B9-502D-4B83-841D-55E46914D8B6}" type="parTrans" cxnId="{1F884825-320C-404B-8049-0DFE550249EC}">
      <dgm:prSet/>
      <dgm:spPr/>
      <dgm:t>
        <a:bodyPr/>
        <a:lstStyle/>
        <a:p>
          <a:endParaRPr lang="en-US"/>
        </a:p>
      </dgm:t>
    </dgm:pt>
    <dgm:pt modelId="{A6DBA644-5435-4CD9-9A15-980330CF0A2B}" type="sibTrans" cxnId="{1F884825-320C-404B-8049-0DFE550249EC}">
      <dgm:prSet/>
      <dgm:spPr/>
      <dgm:t>
        <a:bodyPr/>
        <a:lstStyle/>
        <a:p>
          <a:endParaRPr lang="en-US"/>
        </a:p>
      </dgm:t>
    </dgm:pt>
    <dgm:pt modelId="{0E4B7918-42F4-468E-86BC-4A26767AC3DD}">
      <dgm:prSet phldrT="[Text]"/>
      <dgm:spPr>
        <a:solidFill>
          <a:schemeClr val="accent1">
            <a:lumMod val="40000"/>
            <a:lumOff val="60000"/>
          </a:schemeClr>
        </a:solidFill>
      </dgm:spPr>
      <dgm:t>
        <a:bodyPr/>
        <a:lstStyle/>
        <a:p>
          <a:r>
            <a:rPr lang="en-US" b="1">
              <a:solidFill>
                <a:schemeClr val="accent5"/>
              </a:solidFill>
            </a:rPr>
            <a:t>1 of 9 action areas in Nurture NJ Strategic Plan</a:t>
          </a:r>
        </a:p>
      </dgm:t>
    </dgm:pt>
    <dgm:pt modelId="{855BE776-11CE-47EE-9878-605AC2CA6FD4}" type="parTrans" cxnId="{C5FC4C07-8681-4527-A269-931A6DCBE5E4}">
      <dgm:prSet/>
      <dgm:spPr/>
      <dgm:t>
        <a:bodyPr/>
        <a:lstStyle/>
        <a:p>
          <a:endParaRPr lang="en-US"/>
        </a:p>
      </dgm:t>
    </dgm:pt>
    <dgm:pt modelId="{1A11F410-B336-4747-9BE9-F0C5A702BD68}" type="sibTrans" cxnId="{C5FC4C07-8681-4527-A269-931A6DCBE5E4}">
      <dgm:prSet/>
      <dgm:spPr/>
      <dgm:t>
        <a:bodyPr/>
        <a:lstStyle/>
        <a:p>
          <a:endParaRPr lang="en-US"/>
        </a:p>
      </dgm:t>
    </dgm:pt>
    <dgm:pt modelId="{DD85D39E-69CA-4ACD-85A4-7C1E235AD687}">
      <dgm:prSet phldrT="[Text]"/>
      <dgm:spPr>
        <a:solidFill>
          <a:schemeClr val="accent1">
            <a:lumMod val="40000"/>
            <a:lumOff val="60000"/>
          </a:schemeClr>
        </a:solidFill>
      </dgm:spPr>
      <dgm:t>
        <a:bodyPr/>
        <a:lstStyle/>
        <a:p>
          <a:r>
            <a:rPr lang="en-US" b="1">
              <a:solidFill>
                <a:schemeClr val="accent5"/>
              </a:solidFill>
            </a:rPr>
            <a:t>CMS Merit-based Incentive Payment System (MIPS)– Screening for social drivers of health</a:t>
          </a:r>
        </a:p>
      </dgm:t>
    </dgm:pt>
    <dgm:pt modelId="{08983A13-5FB1-441C-85B8-634507DC899C}" type="parTrans" cxnId="{300E19B3-6551-4B13-B57E-B260886309F5}">
      <dgm:prSet/>
      <dgm:spPr/>
      <dgm:t>
        <a:bodyPr/>
        <a:lstStyle/>
        <a:p>
          <a:endParaRPr lang="en-US"/>
        </a:p>
      </dgm:t>
    </dgm:pt>
    <dgm:pt modelId="{69305882-5013-4189-A74E-3CEB68730690}" type="sibTrans" cxnId="{300E19B3-6551-4B13-B57E-B260886309F5}">
      <dgm:prSet/>
      <dgm:spPr/>
      <dgm:t>
        <a:bodyPr/>
        <a:lstStyle/>
        <a:p>
          <a:endParaRPr lang="en-US"/>
        </a:p>
      </dgm:t>
    </dgm:pt>
    <dgm:pt modelId="{3CED9F34-D07E-4089-9F59-E2C5014AC4C1}">
      <dgm:prSet phldrT="[Text]"/>
      <dgm:spPr>
        <a:solidFill>
          <a:schemeClr val="accent1">
            <a:lumMod val="40000"/>
            <a:lumOff val="60000"/>
          </a:schemeClr>
        </a:solidFill>
      </dgm:spPr>
      <dgm:t>
        <a:bodyPr/>
        <a:lstStyle/>
        <a:p>
          <a:r>
            <a:rPr lang="en-US" b="1">
              <a:solidFill>
                <a:schemeClr val="accent5"/>
              </a:solidFill>
            </a:rPr>
            <a:t>1 of 5 overarching goals in CDC’s Healthy People 2030</a:t>
          </a:r>
          <a:r>
            <a:rPr lang="en-US" baseline="60000">
              <a:solidFill>
                <a:srgbClr val="000000"/>
              </a:solidFill>
              <a:latin typeface="Open Sans" panose="020B0606030504020204" pitchFamily="34" charset="0"/>
            </a:rPr>
            <a:t>2</a:t>
          </a:r>
          <a:endParaRPr lang="en-US" b="1">
            <a:solidFill>
              <a:schemeClr val="accent5"/>
            </a:solidFill>
          </a:endParaRPr>
        </a:p>
      </dgm:t>
    </dgm:pt>
    <dgm:pt modelId="{C93FB427-AE2C-45A3-A74C-A1A86153862D}" type="parTrans" cxnId="{9A5D9BFB-EDA9-41F8-BF13-50A88977D80B}">
      <dgm:prSet/>
      <dgm:spPr/>
      <dgm:t>
        <a:bodyPr/>
        <a:lstStyle/>
        <a:p>
          <a:endParaRPr lang="en-US"/>
        </a:p>
      </dgm:t>
    </dgm:pt>
    <dgm:pt modelId="{19CDBFC9-9AA1-48AE-B896-5EBA5F65D690}" type="sibTrans" cxnId="{9A5D9BFB-EDA9-41F8-BF13-50A88977D80B}">
      <dgm:prSet/>
      <dgm:spPr/>
      <dgm:t>
        <a:bodyPr/>
        <a:lstStyle/>
        <a:p>
          <a:endParaRPr lang="en-US"/>
        </a:p>
      </dgm:t>
    </dgm:pt>
    <dgm:pt modelId="{E63A02DA-4DD4-4AD5-B45F-A305A9F01D62}" type="pres">
      <dgm:prSet presAssocID="{3BF8916B-8A56-4311-BF7A-73A8D3C1FDFD}" presName="Name0" presStyleCnt="0">
        <dgm:presLayoutVars>
          <dgm:chMax val="1"/>
          <dgm:dir/>
          <dgm:animLvl val="ctr"/>
          <dgm:resizeHandles val="exact"/>
        </dgm:presLayoutVars>
      </dgm:prSet>
      <dgm:spPr/>
    </dgm:pt>
    <dgm:pt modelId="{A3265386-D92A-433C-BC43-BFC1D8EFCA1A}" type="pres">
      <dgm:prSet presAssocID="{40DE536F-8ED6-44D1-B849-C0CC8D0656B1}" presName="centerShape" presStyleLbl="node0" presStyleIdx="0" presStyleCnt="1" custScaleX="121809" custScaleY="123016"/>
      <dgm:spPr/>
    </dgm:pt>
    <dgm:pt modelId="{40583BA1-CD50-483C-9776-1E2A75940932}" type="pres">
      <dgm:prSet presAssocID="{0E4B7918-42F4-468E-86BC-4A26767AC3DD}" presName="node" presStyleLbl="node1" presStyleIdx="0" presStyleCnt="3" custScaleX="117020" custScaleY="116239">
        <dgm:presLayoutVars>
          <dgm:bulletEnabled val="1"/>
        </dgm:presLayoutVars>
      </dgm:prSet>
      <dgm:spPr/>
    </dgm:pt>
    <dgm:pt modelId="{C9DA7A4A-664E-49D8-955F-FD7EAC01A21E}" type="pres">
      <dgm:prSet presAssocID="{0E4B7918-42F4-468E-86BC-4A26767AC3DD}" presName="dummy" presStyleCnt="0"/>
      <dgm:spPr/>
    </dgm:pt>
    <dgm:pt modelId="{4B83767F-AA8E-42B6-B921-7A173F10D6DE}" type="pres">
      <dgm:prSet presAssocID="{1A11F410-B336-4747-9BE9-F0C5A702BD68}" presName="sibTrans" presStyleLbl="sibTrans2D1" presStyleIdx="0" presStyleCnt="3"/>
      <dgm:spPr/>
    </dgm:pt>
    <dgm:pt modelId="{14836B0C-DDB9-4C39-8C7F-4B3A6CB8C082}" type="pres">
      <dgm:prSet presAssocID="{DD85D39E-69CA-4ACD-85A4-7C1E235AD687}" presName="node" presStyleLbl="node1" presStyleIdx="1" presStyleCnt="3" custScaleX="117020" custScaleY="116239">
        <dgm:presLayoutVars>
          <dgm:bulletEnabled val="1"/>
        </dgm:presLayoutVars>
      </dgm:prSet>
      <dgm:spPr/>
    </dgm:pt>
    <dgm:pt modelId="{B7F1007C-6FF3-42AE-A8E4-8A1C0B24C06E}" type="pres">
      <dgm:prSet presAssocID="{DD85D39E-69CA-4ACD-85A4-7C1E235AD687}" presName="dummy" presStyleCnt="0"/>
      <dgm:spPr/>
    </dgm:pt>
    <dgm:pt modelId="{E2858C36-A86B-468F-8300-512998A59F99}" type="pres">
      <dgm:prSet presAssocID="{69305882-5013-4189-A74E-3CEB68730690}" presName="sibTrans" presStyleLbl="sibTrans2D1" presStyleIdx="1" presStyleCnt="3"/>
      <dgm:spPr/>
    </dgm:pt>
    <dgm:pt modelId="{843C8243-8EE5-48FB-8463-77B799337A05}" type="pres">
      <dgm:prSet presAssocID="{3CED9F34-D07E-4089-9F59-E2C5014AC4C1}" presName="node" presStyleLbl="node1" presStyleIdx="2" presStyleCnt="3" custScaleX="117020" custScaleY="116239">
        <dgm:presLayoutVars>
          <dgm:bulletEnabled val="1"/>
        </dgm:presLayoutVars>
      </dgm:prSet>
      <dgm:spPr/>
    </dgm:pt>
    <dgm:pt modelId="{F8E84B81-CDD5-4748-902A-18159FC66538}" type="pres">
      <dgm:prSet presAssocID="{3CED9F34-D07E-4089-9F59-E2C5014AC4C1}" presName="dummy" presStyleCnt="0"/>
      <dgm:spPr/>
    </dgm:pt>
    <dgm:pt modelId="{2FB8A91C-997F-4C0F-A643-14494C597C5D}" type="pres">
      <dgm:prSet presAssocID="{19CDBFC9-9AA1-48AE-B896-5EBA5F65D690}" presName="sibTrans" presStyleLbl="sibTrans2D1" presStyleIdx="2" presStyleCnt="3"/>
      <dgm:spPr/>
    </dgm:pt>
  </dgm:ptLst>
  <dgm:cxnLst>
    <dgm:cxn modelId="{C5FC4C07-8681-4527-A269-931A6DCBE5E4}" srcId="{40DE536F-8ED6-44D1-B849-C0CC8D0656B1}" destId="{0E4B7918-42F4-468E-86BC-4A26767AC3DD}" srcOrd="0" destOrd="0" parTransId="{855BE776-11CE-47EE-9878-605AC2CA6FD4}" sibTransId="{1A11F410-B336-4747-9BE9-F0C5A702BD68}"/>
    <dgm:cxn modelId="{7660D818-75C3-488A-B416-418BE9279F36}" type="presOf" srcId="{DD85D39E-69CA-4ACD-85A4-7C1E235AD687}" destId="{14836B0C-DDB9-4C39-8C7F-4B3A6CB8C082}" srcOrd="0" destOrd="0" presId="urn:microsoft.com/office/officeart/2005/8/layout/radial6"/>
    <dgm:cxn modelId="{4EE8D524-D377-4CF0-9CB2-B1BC50A8AFC5}" type="presOf" srcId="{0E4B7918-42F4-468E-86BC-4A26767AC3DD}" destId="{40583BA1-CD50-483C-9776-1E2A75940932}" srcOrd="0" destOrd="0" presId="urn:microsoft.com/office/officeart/2005/8/layout/radial6"/>
    <dgm:cxn modelId="{1F884825-320C-404B-8049-0DFE550249EC}" srcId="{3BF8916B-8A56-4311-BF7A-73A8D3C1FDFD}" destId="{40DE536F-8ED6-44D1-B849-C0CC8D0656B1}" srcOrd="0" destOrd="0" parTransId="{A248A0B9-502D-4B83-841D-55E46914D8B6}" sibTransId="{A6DBA644-5435-4CD9-9A15-980330CF0A2B}"/>
    <dgm:cxn modelId="{859B5434-30D7-4444-A847-EDEB5EC4DEC9}" type="presOf" srcId="{69305882-5013-4189-A74E-3CEB68730690}" destId="{E2858C36-A86B-468F-8300-512998A59F99}" srcOrd="0" destOrd="0" presId="urn:microsoft.com/office/officeart/2005/8/layout/radial6"/>
    <dgm:cxn modelId="{5404B65B-17EC-43ED-8A80-17B0FBA27F01}" type="presOf" srcId="{3BF8916B-8A56-4311-BF7A-73A8D3C1FDFD}" destId="{E63A02DA-4DD4-4AD5-B45F-A305A9F01D62}" srcOrd="0" destOrd="0" presId="urn:microsoft.com/office/officeart/2005/8/layout/radial6"/>
    <dgm:cxn modelId="{27D4EE75-C8FF-45F1-992F-6CAEEF583D0F}" type="presOf" srcId="{1A11F410-B336-4747-9BE9-F0C5A702BD68}" destId="{4B83767F-AA8E-42B6-B921-7A173F10D6DE}" srcOrd="0" destOrd="0" presId="urn:microsoft.com/office/officeart/2005/8/layout/radial6"/>
    <dgm:cxn modelId="{A46ADD82-A9F3-4F59-A751-33A5F29B2909}" type="presOf" srcId="{19CDBFC9-9AA1-48AE-B896-5EBA5F65D690}" destId="{2FB8A91C-997F-4C0F-A643-14494C597C5D}" srcOrd="0" destOrd="0" presId="urn:microsoft.com/office/officeart/2005/8/layout/radial6"/>
    <dgm:cxn modelId="{5F7E5DB0-E20E-42BE-83C2-FE12BC8DA6F8}" type="presOf" srcId="{40DE536F-8ED6-44D1-B849-C0CC8D0656B1}" destId="{A3265386-D92A-433C-BC43-BFC1D8EFCA1A}" srcOrd="0" destOrd="0" presId="urn:microsoft.com/office/officeart/2005/8/layout/radial6"/>
    <dgm:cxn modelId="{300E19B3-6551-4B13-B57E-B260886309F5}" srcId="{40DE536F-8ED6-44D1-B849-C0CC8D0656B1}" destId="{DD85D39E-69CA-4ACD-85A4-7C1E235AD687}" srcOrd="1" destOrd="0" parTransId="{08983A13-5FB1-441C-85B8-634507DC899C}" sibTransId="{69305882-5013-4189-A74E-3CEB68730690}"/>
    <dgm:cxn modelId="{BB880EEA-A076-420D-AF84-88E167B54EC3}" type="presOf" srcId="{3CED9F34-D07E-4089-9F59-E2C5014AC4C1}" destId="{843C8243-8EE5-48FB-8463-77B799337A05}" srcOrd="0" destOrd="0" presId="urn:microsoft.com/office/officeart/2005/8/layout/radial6"/>
    <dgm:cxn modelId="{9A5D9BFB-EDA9-41F8-BF13-50A88977D80B}" srcId="{40DE536F-8ED6-44D1-B849-C0CC8D0656B1}" destId="{3CED9F34-D07E-4089-9F59-E2C5014AC4C1}" srcOrd="2" destOrd="0" parTransId="{C93FB427-AE2C-45A3-A74C-A1A86153862D}" sibTransId="{19CDBFC9-9AA1-48AE-B896-5EBA5F65D690}"/>
    <dgm:cxn modelId="{620EFCB0-8698-42BE-96D6-05423F81FBF4}" type="presParOf" srcId="{E63A02DA-4DD4-4AD5-B45F-A305A9F01D62}" destId="{A3265386-D92A-433C-BC43-BFC1D8EFCA1A}" srcOrd="0" destOrd="0" presId="urn:microsoft.com/office/officeart/2005/8/layout/radial6"/>
    <dgm:cxn modelId="{2D228157-4DD3-47E0-A74E-3729CF1947BE}" type="presParOf" srcId="{E63A02DA-4DD4-4AD5-B45F-A305A9F01D62}" destId="{40583BA1-CD50-483C-9776-1E2A75940932}" srcOrd="1" destOrd="0" presId="urn:microsoft.com/office/officeart/2005/8/layout/radial6"/>
    <dgm:cxn modelId="{C98882D9-DCA5-44CE-ADBF-3D4CAD9D6614}" type="presParOf" srcId="{E63A02DA-4DD4-4AD5-B45F-A305A9F01D62}" destId="{C9DA7A4A-664E-49D8-955F-FD7EAC01A21E}" srcOrd="2" destOrd="0" presId="urn:microsoft.com/office/officeart/2005/8/layout/radial6"/>
    <dgm:cxn modelId="{7D5606AF-0E25-47F5-9D06-52C7A7C00B38}" type="presParOf" srcId="{E63A02DA-4DD4-4AD5-B45F-A305A9F01D62}" destId="{4B83767F-AA8E-42B6-B921-7A173F10D6DE}" srcOrd="3" destOrd="0" presId="urn:microsoft.com/office/officeart/2005/8/layout/radial6"/>
    <dgm:cxn modelId="{5752D2B8-6F2F-448B-BA41-A7CDA003F7EE}" type="presParOf" srcId="{E63A02DA-4DD4-4AD5-B45F-A305A9F01D62}" destId="{14836B0C-DDB9-4C39-8C7F-4B3A6CB8C082}" srcOrd="4" destOrd="0" presId="urn:microsoft.com/office/officeart/2005/8/layout/radial6"/>
    <dgm:cxn modelId="{66A5B667-BF65-408A-B332-58FC67834361}" type="presParOf" srcId="{E63A02DA-4DD4-4AD5-B45F-A305A9F01D62}" destId="{B7F1007C-6FF3-42AE-A8E4-8A1C0B24C06E}" srcOrd="5" destOrd="0" presId="urn:microsoft.com/office/officeart/2005/8/layout/radial6"/>
    <dgm:cxn modelId="{DEC0D6A1-EA64-4298-8425-70B08334C30A}" type="presParOf" srcId="{E63A02DA-4DD4-4AD5-B45F-A305A9F01D62}" destId="{E2858C36-A86B-468F-8300-512998A59F99}" srcOrd="6" destOrd="0" presId="urn:microsoft.com/office/officeart/2005/8/layout/radial6"/>
    <dgm:cxn modelId="{9A7C3826-6CD4-448B-A771-CB53C0B5283C}" type="presParOf" srcId="{E63A02DA-4DD4-4AD5-B45F-A305A9F01D62}" destId="{843C8243-8EE5-48FB-8463-77B799337A05}" srcOrd="7" destOrd="0" presId="urn:microsoft.com/office/officeart/2005/8/layout/radial6"/>
    <dgm:cxn modelId="{CB09F906-F9DA-47B4-B43A-AEB2AA58C31B}" type="presParOf" srcId="{E63A02DA-4DD4-4AD5-B45F-A305A9F01D62}" destId="{F8E84B81-CDD5-4748-902A-18159FC66538}" srcOrd="8" destOrd="0" presId="urn:microsoft.com/office/officeart/2005/8/layout/radial6"/>
    <dgm:cxn modelId="{858B3424-3071-4EF0-AF93-81A9ADA9DFA1}" type="presParOf" srcId="{E63A02DA-4DD4-4AD5-B45F-A305A9F01D62}" destId="{2FB8A91C-997F-4C0F-A643-14494C597C5D}"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AB9E07-C870-46C8-A554-41A9C45C2E6D}"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en-US"/>
        </a:p>
      </dgm:t>
    </dgm:pt>
    <dgm:pt modelId="{87B808B3-6FC9-4C4D-A264-9BE1860D92AC}">
      <dgm:prSet phldrT="[Text]" custT="1"/>
      <dgm:spPr/>
      <dgm:t>
        <a:bodyPr/>
        <a:lstStyle/>
        <a:p>
          <a:r>
            <a:rPr lang="en-US" sz="1100"/>
            <a:t>April 2024</a:t>
          </a:r>
        </a:p>
      </dgm:t>
    </dgm:pt>
    <dgm:pt modelId="{B6E6CB7D-B29F-4FF2-ABE0-53708FD0975C}" type="parTrans" cxnId="{425D6790-7833-4F9E-9938-69E371FFF7C7}">
      <dgm:prSet/>
      <dgm:spPr/>
      <dgm:t>
        <a:bodyPr/>
        <a:lstStyle/>
        <a:p>
          <a:endParaRPr lang="en-US"/>
        </a:p>
      </dgm:t>
    </dgm:pt>
    <dgm:pt modelId="{2CA55DA8-045A-4EF7-9388-AE8798FAFB33}" type="sibTrans" cxnId="{425D6790-7833-4F9E-9938-69E371FFF7C7}">
      <dgm:prSet/>
      <dgm:spPr/>
      <dgm:t>
        <a:bodyPr/>
        <a:lstStyle/>
        <a:p>
          <a:endParaRPr lang="en-US"/>
        </a:p>
      </dgm:t>
    </dgm:pt>
    <dgm:pt modelId="{2B2BF3A2-A81B-401D-B8EB-08D88791E8C4}">
      <dgm:prSet phldrT="[Text]" custT="1"/>
      <dgm:spPr/>
      <dgm:t>
        <a:bodyPr/>
        <a:lstStyle/>
        <a:p>
          <a:r>
            <a:rPr lang="en-US" sz="1100"/>
            <a:t>May 2024</a:t>
          </a:r>
        </a:p>
      </dgm:t>
    </dgm:pt>
    <dgm:pt modelId="{39438506-CF61-42EB-B2C6-6D11162AEA4A}" type="parTrans" cxnId="{79CC07AF-07D5-4AB9-BDC8-D346138571BA}">
      <dgm:prSet/>
      <dgm:spPr/>
      <dgm:t>
        <a:bodyPr/>
        <a:lstStyle/>
        <a:p>
          <a:endParaRPr lang="en-US"/>
        </a:p>
      </dgm:t>
    </dgm:pt>
    <dgm:pt modelId="{6C67EE4A-E3D3-4F18-9E2D-BCE18B96B852}" type="sibTrans" cxnId="{79CC07AF-07D5-4AB9-BDC8-D346138571BA}">
      <dgm:prSet/>
      <dgm:spPr/>
      <dgm:t>
        <a:bodyPr/>
        <a:lstStyle/>
        <a:p>
          <a:endParaRPr lang="en-US"/>
        </a:p>
      </dgm:t>
    </dgm:pt>
    <dgm:pt modelId="{5E17E87B-8B26-4A3D-819E-2B9E06738367}">
      <dgm:prSet phldrT="[Text]" custT="1"/>
      <dgm:spPr/>
      <dgm:t>
        <a:bodyPr/>
        <a:lstStyle/>
        <a:p>
          <a:r>
            <a:rPr lang="en-US" sz="1100"/>
            <a:t>June  2024</a:t>
          </a:r>
        </a:p>
      </dgm:t>
    </dgm:pt>
    <dgm:pt modelId="{665BF43F-A741-4A6F-AF6C-5CA9255856A6}" type="parTrans" cxnId="{49769F1A-6638-4CC1-B838-6046F456EC26}">
      <dgm:prSet/>
      <dgm:spPr/>
      <dgm:t>
        <a:bodyPr/>
        <a:lstStyle/>
        <a:p>
          <a:endParaRPr lang="en-US"/>
        </a:p>
      </dgm:t>
    </dgm:pt>
    <dgm:pt modelId="{33224337-D6E5-452A-B7A1-9D998F823F1D}" type="sibTrans" cxnId="{49769F1A-6638-4CC1-B838-6046F456EC26}">
      <dgm:prSet/>
      <dgm:spPr/>
      <dgm:t>
        <a:bodyPr/>
        <a:lstStyle/>
        <a:p>
          <a:endParaRPr lang="en-US"/>
        </a:p>
      </dgm:t>
    </dgm:pt>
    <dgm:pt modelId="{35E49485-8054-4032-B9CB-C70D45CE037D}">
      <dgm:prSet custT="1"/>
      <dgm:spPr/>
      <dgm:t>
        <a:bodyPr/>
        <a:lstStyle/>
        <a:p>
          <a:r>
            <a:rPr lang="en-US" sz="1100"/>
            <a:t>July 2024</a:t>
          </a:r>
        </a:p>
      </dgm:t>
    </dgm:pt>
    <dgm:pt modelId="{D66BC5CB-E0C3-4DF8-A7AD-E268B288A116}" type="parTrans" cxnId="{3B52E993-34BC-47BD-B6FD-CF74B9479307}">
      <dgm:prSet/>
      <dgm:spPr/>
      <dgm:t>
        <a:bodyPr/>
        <a:lstStyle/>
        <a:p>
          <a:endParaRPr lang="en-US"/>
        </a:p>
      </dgm:t>
    </dgm:pt>
    <dgm:pt modelId="{C3483F43-3C32-4AE9-9728-690AB09BA7C6}" type="sibTrans" cxnId="{3B52E993-34BC-47BD-B6FD-CF74B9479307}">
      <dgm:prSet/>
      <dgm:spPr/>
      <dgm:t>
        <a:bodyPr/>
        <a:lstStyle/>
        <a:p>
          <a:endParaRPr lang="en-US"/>
        </a:p>
      </dgm:t>
    </dgm:pt>
    <dgm:pt modelId="{EC538B57-CE27-444F-9F4C-D69D413BB9FA}">
      <dgm:prSet custT="1"/>
      <dgm:spPr/>
      <dgm:t>
        <a:bodyPr/>
        <a:lstStyle/>
        <a:p>
          <a:r>
            <a:rPr lang="en-US" sz="1100"/>
            <a:t>August 2024</a:t>
          </a:r>
          <a:endParaRPr lang="en-US" sz="1200"/>
        </a:p>
      </dgm:t>
    </dgm:pt>
    <dgm:pt modelId="{BFB98214-A129-41F6-AD8F-BFAE4A8B6C1B}" type="parTrans" cxnId="{23719907-6D75-4C87-A46B-F2BC17C24728}">
      <dgm:prSet/>
      <dgm:spPr/>
      <dgm:t>
        <a:bodyPr/>
        <a:lstStyle/>
        <a:p>
          <a:endParaRPr lang="en-US"/>
        </a:p>
      </dgm:t>
    </dgm:pt>
    <dgm:pt modelId="{49436145-B7DB-4B19-99DF-DAE9DDB69EE0}" type="sibTrans" cxnId="{23719907-6D75-4C87-A46B-F2BC17C24728}">
      <dgm:prSet/>
      <dgm:spPr/>
      <dgm:t>
        <a:bodyPr/>
        <a:lstStyle/>
        <a:p>
          <a:endParaRPr lang="en-US"/>
        </a:p>
      </dgm:t>
    </dgm:pt>
    <dgm:pt modelId="{420119BC-ABE5-45BE-BB07-26974A03E29A}">
      <dgm:prSet custT="1"/>
      <dgm:spPr/>
      <dgm:t>
        <a:bodyPr/>
        <a:lstStyle/>
        <a:p>
          <a:r>
            <a:rPr lang="en-US" sz="1100"/>
            <a:t>September 2024</a:t>
          </a:r>
        </a:p>
      </dgm:t>
    </dgm:pt>
    <dgm:pt modelId="{2FFDCFAE-2B62-4B93-942D-E7C0FD93989A}" type="parTrans" cxnId="{DCFAD957-27E6-4B02-AAAC-12CA141AEB25}">
      <dgm:prSet/>
      <dgm:spPr/>
      <dgm:t>
        <a:bodyPr/>
        <a:lstStyle/>
        <a:p>
          <a:endParaRPr lang="en-US"/>
        </a:p>
      </dgm:t>
    </dgm:pt>
    <dgm:pt modelId="{75951C5F-8C33-4E0C-B9BB-DBB0353C1CE1}" type="sibTrans" cxnId="{DCFAD957-27E6-4B02-AAAC-12CA141AEB25}">
      <dgm:prSet/>
      <dgm:spPr/>
      <dgm:t>
        <a:bodyPr/>
        <a:lstStyle/>
        <a:p>
          <a:endParaRPr lang="en-US"/>
        </a:p>
      </dgm:t>
    </dgm:pt>
    <dgm:pt modelId="{0AACE29F-9376-47D1-9775-BB8BD2F7D41A}">
      <dgm:prSet custT="1"/>
      <dgm:spPr/>
      <dgm:t>
        <a:bodyPr/>
        <a:lstStyle/>
        <a:p>
          <a:r>
            <a:rPr lang="en-US" sz="1100"/>
            <a:t>October 2024</a:t>
          </a:r>
        </a:p>
      </dgm:t>
    </dgm:pt>
    <dgm:pt modelId="{09B5AE68-707D-4B2D-8FA8-82B042617479}" type="parTrans" cxnId="{FC872702-B1B0-4CEF-A92B-6E9C1B92476F}">
      <dgm:prSet/>
      <dgm:spPr/>
      <dgm:t>
        <a:bodyPr/>
        <a:lstStyle/>
        <a:p>
          <a:endParaRPr lang="en-US"/>
        </a:p>
      </dgm:t>
    </dgm:pt>
    <dgm:pt modelId="{E359AACE-50B7-483D-8FAC-971EA7E83AC4}" type="sibTrans" cxnId="{FC872702-B1B0-4CEF-A92B-6E9C1B92476F}">
      <dgm:prSet/>
      <dgm:spPr/>
      <dgm:t>
        <a:bodyPr/>
        <a:lstStyle/>
        <a:p>
          <a:endParaRPr lang="en-US"/>
        </a:p>
      </dgm:t>
    </dgm:pt>
    <dgm:pt modelId="{03C55F72-231F-4C45-AE4E-3741C1369B05}">
      <dgm:prSet custT="1"/>
      <dgm:spPr/>
      <dgm:t>
        <a:bodyPr/>
        <a:lstStyle/>
        <a:p>
          <a:r>
            <a:rPr lang="en-US" sz="1100"/>
            <a:t>November 2024</a:t>
          </a:r>
        </a:p>
      </dgm:t>
    </dgm:pt>
    <dgm:pt modelId="{4A5E18F6-48D1-42E6-A319-9FDA6CF1DA40}" type="parTrans" cxnId="{B0197CC1-2A4C-4D91-A69B-035306E55E2E}">
      <dgm:prSet/>
      <dgm:spPr/>
      <dgm:t>
        <a:bodyPr/>
        <a:lstStyle/>
        <a:p>
          <a:endParaRPr lang="en-US"/>
        </a:p>
      </dgm:t>
    </dgm:pt>
    <dgm:pt modelId="{9AD54FBA-925B-4C86-8CCB-6BF6D1AC2461}" type="sibTrans" cxnId="{B0197CC1-2A4C-4D91-A69B-035306E55E2E}">
      <dgm:prSet/>
      <dgm:spPr/>
      <dgm:t>
        <a:bodyPr/>
        <a:lstStyle/>
        <a:p>
          <a:endParaRPr lang="en-US"/>
        </a:p>
      </dgm:t>
    </dgm:pt>
    <dgm:pt modelId="{922AAAD9-5E7F-415E-858D-D728AEE36D7A}">
      <dgm:prSet custT="1"/>
      <dgm:spPr/>
      <dgm:t>
        <a:bodyPr/>
        <a:lstStyle/>
        <a:p>
          <a:r>
            <a:rPr lang="en-US" sz="1100"/>
            <a:t>December 2024</a:t>
          </a:r>
        </a:p>
      </dgm:t>
    </dgm:pt>
    <dgm:pt modelId="{C1E4C14F-89D6-46B9-A7C0-5A499BDBD952}" type="parTrans" cxnId="{025B81A3-7DDD-468B-BD71-DAFF8B33B72B}">
      <dgm:prSet/>
      <dgm:spPr/>
      <dgm:t>
        <a:bodyPr/>
        <a:lstStyle/>
        <a:p>
          <a:endParaRPr lang="en-US"/>
        </a:p>
      </dgm:t>
    </dgm:pt>
    <dgm:pt modelId="{83FE26A5-7C85-4A7D-9041-75A792583BF8}" type="sibTrans" cxnId="{025B81A3-7DDD-468B-BD71-DAFF8B33B72B}">
      <dgm:prSet/>
      <dgm:spPr/>
      <dgm:t>
        <a:bodyPr/>
        <a:lstStyle/>
        <a:p>
          <a:endParaRPr lang="en-US"/>
        </a:p>
      </dgm:t>
    </dgm:pt>
    <dgm:pt modelId="{031DB12C-66BD-41FF-955E-FBEC286C4028}">
      <dgm:prSet custT="1"/>
      <dgm:spPr/>
      <dgm:t>
        <a:bodyPr/>
        <a:lstStyle/>
        <a:p>
          <a:r>
            <a:rPr lang="en-US" sz="1100"/>
            <a:t>January 2025</a:t>
          </a:r>
        </a:p>
      </dgm:t>
    </dgm:pt>
    <dgm:pt modelId="{15CFA4C5-C91F-405E-8ADC-A868FC820C8E}" type="parTrans" cxnId="{DC6A15B8-7F17-443B-BEF6-DA7D6D6D8990}">
      <dgm:prSet/>
      <dgm:spPr/>
      <dgm:t>
        <a:bodyPr/>
        <a:lstStyle/>
        <a:p>
          <a:endParaRPr lang="en-US"/>
        </a:p>
      </dgm:t>
    </dgm:pt>
    <dgm:pt modelId="{29369EB1-B5C2-4D81-B1C4-5384F9C821EC}" type="sibTrans" cxnId="{DC6A15B8-7F17-443B-BEF6-DA7D6D6D8990}">
      <dgm:prSet/>
      <dgm:spPr/>
      <dgm:t>
        <a:bodyPr/>
        <a:lstStyle/>
        <a:p>
          <a:endParaRPr lang="en-US"/>
        </a:p>
      </dgm:t>
    </dgm:pt>
    <dgm:pt modelId="{0DC918A6-A8B4-4D75-B04B-C16444529E57}" type="pres">
      <dgm:prSet presAssocID="{5BAB9E07-C870-46C8-A554-41A9C45C2E6D}" presName="Name0" presStyleCnt="0">
        <dgm:presLayoutVars>
          <dgm:dir/>
          <dgm:animLvl val="lvl"/>
          <dgm:resizeHandles val="exact"/>
        </dgm:presLayoutVars>
      </dgm:prSet>
      <dgm:spPr/>
    </dgm:pt>
    <dgm:pt modelId="{95D0D059-CE8C-490C-8563-F859FC2C2678}" type="pres">
      <dgm:prSet presAssocID="{87B808B3-6FC9-4C4D-A264-9BE1860D92AC}" presName="parTxOnly" presStyleLbl="node1" presStyleIdx="0" presStyleCnt="10">
        <dgm:presLayoutVars>
          <dgm:chMax val="0"/>
          <dgm:chPref val="0"/>
          <dgm:bulletEnabled val="1"/>
        </dgm:presLayoutVars>
      </dgm:prSet>
      <dgm:spPr/>
    </dgm:pt>
    <dgm:pt modelId="{DCF674DA-0A05-4BE2-90E0-5758FF41C0F0}" type="pres">
      <dgm:prSet presAssocID="{2CA55DA8-045A-4EF7-9388-AE8798FAFB33}" presName="parTxOnlySpace" presStyleCnt="0"/>
      <dgm:spPr/>
    </dgm:pt>
    <dgm:pt modelId="{EA7BC630-3015-407F-9C34-FA9438A6FBA1}" type="pres">
      <dgm:prSet presAssocID="{2B2BF3A2-A81B-401D-B8EB-08D88791E8C4}" presName="parTxOnly" presStyleLbl="node1" presStyleIdx="1" presStyleCnt="10">
        <dgm:presLayoutVars>
          <dgm:chMax val="0"/>
          <dgm:chPref val="0"/>
          <dgm:bulletEnabled val="1"/>
        </dgm:presLayoutVars>
      </dgm:prSet>
      <dgm:spPr/>
    </dgm:pt>
    <dgm:pt modelId="{82A84445-D62D-4DC7-9171-6DC46DEB512C}" type="pres">
      <dgm:prSet presAssocID="{6C67EE4A-E3D3-4F18-9E2D-BCE18B96B852}" presName="parTxOnlySpace" presStyleCnt="0"/>
      <dgm:spPr/>
    </dgm:pt>
    <dgm:pt modelId="{13947176-E6CE-4E29-B7E9-BC4B6A0456AD}" type="pres">
      <dgm:prSet presAssocID="{5E17E87B-8B26-4A3D-819E-2B9E06738367}" presName="parTxOnly" presStyleLbl="node1" presStyleIdx="2" presStyleCnt="10" custLinFactNeighborX="21052" custLinFactNeighborY="-545">
        <dgm:presLayoutVars>
          <dgm:chMax val="0"/>
          <dgm:chPref val="0"/>
          <dgm:bulletEnabled val="1"/>
        </dgm:presLayoutVars>
      </dgm:prSet>
      <dgm:spPr/>
    </dgm:pt>
    <dgm:pt modelId="{7BF88F3B-3386-49E2-9B16-BF6C8868581F}" type="pres">
      <dgm:prSet presAssocID="{33224337-D6E5-452A-B7A1-9D998F823F1D}" presName="parTxOnlySpace" presStyleCnt="0"/>
      <dgm:spPr/>
    </dgm:pt>
    <dgm:pt modelId="{5C875542-63EC-4726-8743-17FA45EA7C64}" type="pres">
      <dgm:prSet presAssocID="{35E49485-8054-4032-B9CB-C70D45CE037D}" presName="parTxOnly" presStyleLbl="node1" presStyleIdx="3" presStyleCnt="10">
        <dgm:presLayoutVars>
          <dgm:chMax val="0"/>
          <dgm:chPref val="0"/>
          <dgm:bulletEnabled val="1"/>
        </dgm:presLayoutVars>
      </dgm:prSet>
      <dgm:spPr/>
    </dgm:pt>
    <dgm:pt modelId="{5142116D-4145-4838-8C1D-23B67F93E41F}" type="pres">
      <dgm:prSet presAssocID="{C3483F43-3C32-4AE9-9728-690AB09BA7C6}" presName="parTxOnlySpace" presStyleCnt="0"/>
      <dgm:spPr/>
    </dgm:pt>
    <dgm:pt modelId="{1423D36E-0641-4CB9-BE5A-E21B1AAAF49E}" type="pres">
      <dgm:prSet presAssocID="{EC538B57-CE27-444F-9F4C-D69D413BB9FA}" presName="parTxOnly" presStyleLbl="node1" presStyleIdx="4" presStyleCnt="10">
        <dgm:presLayoutVars>
          <dgm:chMax val="0"/>
          <dgm:chPref val="0"/>
          <dgm:bulletEnabled val="1"/>
        </dgm:presLayoutVars>
      </dgm:prSet>
      <dgm:spPr/>
    </dgm:pt>
    <dgm:pt modelId="{F5DAFE99-FEC7-400F-806C-079312875E4B}" type="pres">
      <dgm:prSet presAssocID="{49436145-B7DB-4B19-99DF-DAE9DDB69EE0}" presName="parTxOnlySpace" presStyleCnt="0"/>
      <dgm:spPr/>
    </dgm:pt>
    <dgm:pt modelId="{195CA021-5DE6-40A4-94BC-30420564F208}" type="pres">
      <dgm:prSet presAssocID="{420119BC-ABE5-45BE-BB07-26974A03E29A}" presName="parTxOnly" presStyleLbl="node1" presStyleIdx="5" presStyleCnt="10">
        <dgm:presLayoutVars>
          <dgm:chMax val="0"/>
          <dgm:chPref val="0"/>
          <dgm:bulletEnabled val="1"/>
        </dgm:presLayoutVars>
      </dgm:prSet>
      <dgm:spPr/>
    </dgm:pt>
    <dgm:pt modelId="{D65FF3B2-2F83-46D0-927D-9FD0ABCFE5A4}" type="pres">
      <dgm:prSet presAssocID="{75951C5F-8C33-4E0C-B9BB-DBB0353C1CE1}" presName="parTxOnlySpace" presStyleCnt="0"/>
      <dgm:spPr/>
    </dgm:pt>
    <dgm:pt modelId="{4E9FC09E-2FB6-42C5-8915-03CFB5B505A4}" type="pres">
      <dgm:prSet presAssocID="{0AACE29F-9376-47D1-9775-BB8BD2F7D41A}" presName="parTxOnly" presStyleLbl="node1" presStyleIdx="6" presStyleCnt="10">
        <dgm:presLayoutVars>
          <dgm:chMax val="0"/>
          <dgm:chPref val="0"/>
          <dgm:bulletEnabled val="1"/>
        </dgm:presLayoutVars>
      </dgm:prSet>
      <dgm:spPr/>
    </dgm:pt>
    <dgm:pt modelId="{E6F8B56B-9A40-47DC-9390-9D180C301525}" type="pres">
      <dgm:prSet presAssocID="{E359AACE-50B7-483D-8FAC-971EA7E83AC4}" presName="parTxOnlySpace" presStyleCnt="0"/>
      <dgm:spPr/>
    </dgm:pt>
    <dgm:pt modelId="{58736D11-54EA-4691-BE61-61D5AF5CF534}" type="pres">
      <dgm:prSet presAssocID="{03C55F72-231F-4C45-AE4E-3741C1369B05}" presName="parTxOnly" presStyleLbl="node1" presStyleIdx="7" presStyleCnt="10">
        <dgm:presLayoutVars>
          <dgm:chMax val="0"/>
          <dgm:chPref val="0"/>
          <dgm:bulletEnabled val="1"/>
        </dgm:presLayoutVars>
      </dgm:prSet>
      <dgm:spPr/>
    </dgm:pt>
    <dgm:pt modelId="{E5FF472B-925C-41B8-B159-E8FF2E6A1FE0}" type="pres">
      <dgm:prSet presAssocID="{9AD54FBA-925B-4C86-8CCB-6BF6D1AC2461}" presName="parTxOnlySpace" presStyleCnt="0"/>
      <dgm:spPr/>
    </dgm:pt>
    <dgm:pt modelId="{EFAB4383-8DFC-48F6-AFC2-91BDCC486E58}" type="pres">
      <dgm:prSet presAssocID="{922AAAD9-5E7F-415E-858D-D728AEE36D7A}" presName="parTxOnly" presStyleLbl="node1" presStyleIdx="8" presStyleCnt="10">
        <dgm:presLayoutVars>
          <dgm:chMax val="0"/>
          <dgm:chPref val="0"/>
          <dgm:bulletEnabled val="1"/>
        </dgm:presLayoutVars>
      </dgm:prSet>
      <dgm:spPr/>
    </dgm:pt>
    <dgm:pt modelId="{5BF04F22-2371-4CB5-A440-9BABEACD0E50}" type="pres">
      <dgm:prSet presAssocID="{83FE26A5-7C85-4A7D-9041-75A792583BF8}" presName="parTxOnlySpace" presStyleCnt="0"/>
      <dgm:spPr/>
    </dgm:pt>
    <dgm:pt modelId="{D405CDBD-442B-4E12-900B-89D92C7F3AAD}" type="pres">
      <dgm:prSet presAssocID="{031DB12C-66BD-41FF-955E-FBEC286C4028}" presName="parTxOnly" presStyleLbl="node1" presStyleIdx="9" presStyleCnt="10">
        <dgm:presLayoutVars>
          <dgm:chMax val="0"/>
          <dgm:chPref val="0"/>
          <dgm:bulletEnabled val="1"/>
        </dgm:presLayoutVars>
      </dgm:prSet>
      <dgm:spPr/>
    </dgm:pt>
  </dgm:ptLst>
  <dgm:cxnLst>
    <dgm:cxn modelId="{FC872702-B1B0-4CEF-A92B-6E9C1B92476F}" srcId="{5BAB9E07-C870-46C8-A554-41A9C45C2E6D}" destId="{0AACE29F-9376-47D1-9775-BB8BD2F7D41A}" srcOrd="6" destOrd="0" parTransId="{09B5AE68-707D-4B2D-8FA8-82B042617479}" sibTransId="{E359AACE-50B7-483D-8FAC-971EA7E83AC4}"/>
    <dgm:cxn modelId="{6FAC4203-E00B-43E4-A810-F75910BB3EA9}" type="presOf" srcId="{03C55F72-231F-4C45-AE4E-3741C1369B05}" destId="{58736D11-54EA-4691-BE61-61D5AF5CF534}" srcOrd="0" destOrd="0" presId="urn:microsoft.com/office/officeart/2005/8/layout/chevron1"/>
    <dgm:cxn modelId="{794BE906-A4F7-4F6E-8FB6-2AE80A82F23C}" type="presOf" srcId="{5E17E87B-8B26-4A3D-819E-2B9E06738367}" destId="{13947176-E6CE-4E29-B7E9-BC4B6A0456AD}" srcOrd="0" destOrd="0" presId="urn:microsoft.com/office/officeart/2005/8/layout/chevron1"/>
    <dgm:cxn modelId="{23719907-6D75-4C87-A46B-F2BC17C24728}" srcId="{5BAB9E07-C870-46C8-A554-41A9C45C2E6D}" destId="{EC538B57-CE27-444F-9F4C-D69D413BB9FA}" srcOrd="4" destOrd="0" parTransId="{BFB98214-A129-41F6-AD8F-BFAE4A8B6C1B}" sibTransId="{49436145-B7DB-4B19-99DF-DAE9DDB69EE0}"/>
    <dgm:cxn modelId="{51CE9408-F7BD-45A1-AD4C-1FCEF5182AC2}" type="presOf" srcId="{420119BC-ABE5-45BE-BB07-26974A03E29A}" destId="{195CA021-5DE6-40A4-94BC-30420564F208}" srcOrd="0" destOrd="0" presId="urn:microsoft.com/office/officeart/2005/8/layout/chevron1"/>
    <dgm:cxn modelId="{49769F1A-6638-4CC1-B838-6046F456EC26}" srcId="{5BAB9E07-C870-46C8-A554-41A9C45C2E6D}" destId="{5E17E87B-8B26-4A3D-819E-2B9E06738367}" srcOrd="2" destOrd="0" parTransId="{665BF43F-A741-4A6F-AF6C-5CA9255856A6}" sibTransId="{33224337-D6E5-452A-B7A1-9D998F823F1D}"/>
    <dgm:cxn modelId="{4278D132-35A1-46D6-BA8B-0F85F04D9CBA}" type="presOf" srcId="{922AAAD9-5E7F-415E-858D-D728AEE36D7A}" destId="{EFAB4383-8DFC-48F6-AFC2-91BDCC486E58}" srcOrd="0" destOrd="0" presId="urn:microsoft.com/office/officeart/2005/8/layout/chevron1"/>
    <dgm:cxn modelId="{198DF15E-0A85-4BC2-8CBA-99A6EABD9984}" type="presOf" srcId="{5BAB9E07-C870-46C8-A554-41A9C45C2E6D}" destId="{0DC918A6-A8B4-4D75-B04B-C16444529E57}" srcOrd="0" destOrd="0" presId="urn:microsoft.com/office/officeart/2005/8/layout/chevron1"/>
    <dgm:cxn modelId="{5F41B147-0A23-4A2B-BF99-2A839DAE49E0}" type="presOf" srcId="{EC538B57-CE27-444F-9F4C-D69D413BB9FA}" destId="{1423D36E-0641-4CB9-BE5A-E21B1AAAF49E}" srcOrd="0" destOrd="0" presId="urn:microsoft.com/office/officeart/2005/8/layout/chevron1"/>
    <dgm:cxn modelId="{3BFC296A-0D76-4C10-8CEF-FA740354A657}" type="presOf" srcId="{35E49485-8054-4032-B9CB-C70D45CE037D}" destId="{5C875542-63EC-4726-8743-17FA45EA7C64}" srcOrd="0" destOrd="0" presId="urn:microsoft.com/office/officeart/2005/8/layout/chevron1"/>
    <dgm:cxn modelId="{BA772B6F-0B84-4F6F-94B7-1A34402FAAAF}" type="presOf" srcId="{87B808B3-6FC9-4C4D-A264-9BE1860D92AC}" destId="{95D0D059-CE8C-490C-8563-F859FC2C2678}" srcOrd="0" destOrd="0" presId="urn:microsoft.com/office/officeart/2005/8/layout/chevron1"/>
    <dgm:cxn modelId="{697F906F-ED1D-47CC-A9EC-73AD3F94E6C9}" type="presOf" srcId="{2B2BF3A2-A81B-401D-B8EB-08D88791E8C4}" destId="{EA7BC630-3015-407F-9C34-FA9438A6FBA1}" srcOrd="0" destOrd="0" presId="urn:microsoft.com/office/officeart/2005/8/layout/chevron1"/>
    <dgm:cxn modelId="{A4699D52-41E8-4CED-B873-C5D31EF765B5}" type="presOf" srcId="{0AACE29F-9376-47D1-9775-BB8BD2F7D41A}" destId="{4E9FC09E-2FB6-42C5-8915-03CFB5B505A4}" srcOrd="0" destOrd="0" presId="urn:microsoft.com/office/officeart/2005/8/layout/chevron1"/>
    <dgm:cxn modelId="{DCFAD957-27E6-4B02-AAAC-12CA141AEB25}" srcId="{5BAB9E07-C870-46C8-A554-41A9C45C2E6D}" destId="{420119BC-ABE5-45BE-BB07-26974A03E29A}" srcOrd="5" destOrd="0" parTransId="{2FFDCFAE-2B62-4B93-942D-E7C0FD93989A}" sibTransId="{75951C5F-8C33-4E0C-B9BB-DBB0353C1CE1}"/>
    <dgm:cxn modelId="{5DF06179-ADC5-4F3E-9A25-0092E9800F37}" type="presOf" srcId="{031DB12C-66BD-41FF-955E-FBEC286C4028}" destId="{D405CDBD-442B-4E12-900B-89D92C7F3AAD}" srcOrd="0" destOrd="0" presId="urn:microsoft.com/office/officeart/2005/8/layout/chevron1"/>
    <dgm:cxn modelId="{425D6790-7833-4F9E-9938-69E371FFF7C7}" srcId="{5BAB9E07-C870-46C8-A554-41A9C45C2E6D}" destId="{87B808B3-6FC9-4C4D-A264-9BE1860D92AC}" srcOrd="0" destOrd="0" parTransId="{B6E6CB7D-B29F-4FF2-ABE0-53708FD0975C}" sibTransId="{2CA55DA8-045A-4EF7-9388-AE8798FAFB33}"/>
    <dgm:cxn modelId="{3B52E993-34BC-47BD-B6FD-CF74B9479307}" srcId="{5BAB9E07-C870-46C8-A554-41A9C45C2E6D}" destId="{35E49485-8054-4032-B9CB-C70D45CE037D}" srcOrd="3" destOrd="0" parTransId="{D66BC5CB-E0C3-4DF8-A7AD-E268B288A116}" sibTransId="{C3483F43-3C32-4AE9-9728-690AB09BA7C6}"/>
    <dgm:cxn modelId="{025B81A3-7DDD-468B-BD71-DAFF8B33B72B}" srcId="{5BAB9E07-C870-46C8-A554-41A9C45C2E6D}" destId="{922AAAD9-5E7F-415E-858D-D728AEE36D7A}" srcOrd="8" destOrd="0" parTransId="{C1E4C14F-89D6-46B9-A7C0-5A499BDBD952}" sibTransId="{83FE26A5-7C85-4A7D-9041-75A792583BF8}"/>
    <dgm:cxn modelId="{79CC07AF-07D5-4AB9-BDC8-D346138571BA}" srcId="{5BAB9E07-C870-46C8-A554-41A9C45C2E6D}" destId="{2B2BF3A2-A81B-401D-B8EB-08D88791E8C4}" srcOrd="1" destOrd="0" parTransId="{39438506-CF61-42EB-B2C6-6D11162AEA4A}" sibTransId="{6C67EE4A-E3D3-4F18-9E2D-BCE18B96B852}"/>
    <dgm:cxn modelId="{DC6A15B8-7F17-443B-BEF6-DA7D6D6D8990}" srcId="{5BAB9E07-C870-46C8-A554-41A9C45C2E6D}" destId="{031DB12C-66BD-41FF-955E-FBEC286C4028}" srcOrd="9" destOrd="0" parTransId="{15CFA4C5-C91F-405E-8ADC-A868FC820C8E}" sibTransId="{29369EB1-B5C2-4D81-B1C4-5384F9C821EC}"/>
    <dgm:cxn modelId="{B0197CC1-2A4C-4D91-A69B-035306E55E2E}" srcId="{5BAB9E07-C870-46C8-A554-41A9C45C2E6D}" destId="{03C55F72-231F-4C45-AE4E-3741C1369B05}" srcOrd="7" destOrd="0" parTransId="{4A5E18F6-48D1-42E6-A319-9FDA6CF1DA40}" sibTransId="{9AD54FBA-925B-4C86-8CCB-6BF6D1AC2461}"/>
    <dgm:cxn modelId="{4C76E7CD-B9A7-4992-AF77-30C0BFFC5EE9}" type="presParOf" srcId="{0DC918A6-A8B4-4D75-B04B-C16444529E57}" destId="{95D0D059-CE8C-490C-8563-F859FC2C2678}" srcOrd="0" destOrd="0" presId="urn:microsoft.com/office/officeart/2005/8/layout/chevron1"/>
    <dgm:cxn modelId="{35829707-D4DB-4D63-8AA0-ECD5000A19FD}" type="presParOf" srcId="{0DC918A6-A8B4-4D75-B04B-C16444529E57}" destId="{DCF674DA-0A05-4BE2-90E0-5758FF41C0F0}" srcOrd="1" destOrd="0" presId="urn:microsoft.com/office/officeart/2005/8/layout/chevron1"/>
    <dgm:cxn modelId="{10AFA625-44C9-48D6-925E-B60F8985BDAA}" type="presParOf" srcId="{0DC918A6-A8B4-4D75-B04B-C16444529E57}" destId="{EA7BC630-3015-407F-9C34-FA9438A6FBA1}" srcOrd="2" destOrd="0" presId="urn:microsoft.com/office/officeart/2005/8/layout/chevron1"/>
    <dgm:cxn modelId="{B81DB1BA-865C-4F27-84CF-A52573E1A15F}" type="presParOf" srcId="{0DC918A6-A8B4-4D75-B04B-C16444529E57}" destId="{82A84445-D62D-4DC7-9171-6DC46DEB512C}" srcOrd="3" destOrd="0" presId="urn:microsoft.com/office/officeart/2005/8/layout/chevron1"/>
    <dgm:cxn modelId="{C53DD3B2-57A9-4335-AA9D-DE9C09925075}" type="presParOf" srcId="{0DC918A6-A8B4-4D75-B04B-C16444529E57}" destId="{13947176-E6CE-4E29-B7E9-BC4B6A0456AD}" srcOrd="4" destOrd="0" presId="urn:microsoft.com/office/officeart/2005/8/layout/chevron1"/>
    <dgm:cxn modelId="{0A770022-5E93-4787-A0F3-2A91035BE863}" type="presParOf" srcId="{0DC918A6-A8B4-4D75-B04B-C16444529E57}" destId="{7BF88F3B-3386-49E2-9B16-BF6C8868581F}" srcOrd="5" destOrd="0" presId="urn:microsoft.com/office/officeart/2005/8/layout/chevron1"/>
    <dgm:cxn modelId="{AAD992DB-6456-40F2-847F-F3080ED06033}" type="presParOf" srcId="{0DC918A6-A8B4-4D75-B04B-C16444529E57}" destId="{5C875542-63EC-4726-8743-17FA45EA7C64}" srcOrd="6" destOrd="0" presId="urn:microsoft.com/office/officeart/2005/8/layout/chevron1"/>
    <dgm:cxn modelId="{20424CB7-E0D6-4644-AFD5-D2750A1B2B10}" type="presParOf" srcId="{0DC918A6-A8B4-4D75-B04B-C16444529E57}" destId="{5142116D-4145-4838-8C1D-23B67F93E41F}" srcOrd="7" destOrd="0" presId="urn:microsoft.com/office/officeart/2005/8/layout/chevron1"/>
    <dgm:cxn modelId="{3193BFF3-2C90-433E-80C9-B3FE34580D3B}" type="presParOf" srcId="{0DC918A6-A8B4-4D75-B04B-C16444529E57}" destId="{1423D36E-0641-4CB9-BE5A-E21B1AAAF49E}" srcOrd="8" destOrd="0" presId="urn:microsoft.com/office/officeart/2005/8/layout/chevron1"/>
    <dgm:cxn modelId="{BC1B88BA-4E25-49B7-B479-409F557AC4FD}" type="presParOf" srcId="{0DC918A6-A8B4-4D75-B04B-C16444529E57}" destId="{F5DAFE99-FEC7-400F-806C-079312875E4B}" srcOrd="9" destOrd="0" presId="urn:microsoft.com/office/officeart/2005/8/layout/chevron1"/>
    <dgm:cxn modelId="{CDDBC791-9B68-4248-BE9F-913B28323DF9}" type="presParOf" srcId="{0DC918A6-A8B4-4D75-B04B-C16444529E57}" destId="{195CA021-5DE6-40A4-94BC-30420564F208}" srcOrd="10" destOrd="0" presId="urn:microsoft.com/office/officeart/2005/8/layout/chevron1"/>
    <dgm:cxn modelId="{553D2E76-3680-4C75-9688-FA6000CCBA69}" type="presParOf" srcId="{0DC918A6-A8B4-4D75-B04B-C16444529E57}" destId="{D65FF3B2-2F83-46D0-927D-9FD0ABCFE5A4}" srcOrd="11" destOrd="0" presId="urn:microsoft.com/office/officeart/2005/8/layout/chevron1"/>
    <dgm:cxn modelId="{9C223E19-34DB-4FF2-A1DC-6718EC025371}" type="presParOf" srcId="{0DC918A6-A8B4-4D75-B04B-C16444529E57}" destId="{4E9FC09E-2FB6-42C5-8915-03CFB5B505A4}" srcOrd="12" destOrd="0" presId="urn:microsoft.com/office/officeart/2005/8/layout/chevron1"/>
    <dgm:cxn modelId="{BB0E346A-7984-43D4-871E-80C46026E305}" type="presParOf" srcId="{0DC918A6-A8B4-4D75-B04B-C16444529E57}" destId="{E6F8B56B-9A40-47DC-9390-9D180C301525}" srcOrd="13" destOrd="0" presId="urn:microsoft.com/office/officeart/2005/8/layout/chevron1"/>
    <dgm:cxn modelId="{666E153E-A2D9-427F-9F90-CDDB55D3374D}" type="presParOf" srcId="{0DC918A6-A8B4-4D75-B04B-C16444529E57}" destId="{58736D11-54EA-4691-BE61-61D5AF5CF534}" srcOrd="14" destOrd="0" presId="urn:microsoft.com/office/officeart/2005/8/layout/chevron1"/>
    <dgm:cxn modelId="{B10E9ED7-F95E-4108-AFB9-0956B59CE3C7}" type="presParOf" srcId="{0DC918A6-A8B4-4D75-B04B-C16444529E57}" destId="{E5FF472B-925C-41B8-B159-E8FF2E6A1FE0}" srcOrd="15" destOrd="0" presId="urn:microsoft.com/office/officeart/2005/8/layout/chevron1"/>
    <dgm:cxn modelId="{E2726A29-5997-42E7-A9DE-DEAD3D4466E6}" type="presParOf" srcId="{0DC918A6-A8B4-4D75-B04B-C16444529E57}" destId="{EFAB4383-8DFC-48F6-AFC2-91BDCC486E58}" srcOrd="16" destOrd="0" presId="urn:microsoft.com/office/officeart/2005/8/layout/chevron1"/>
    <dgm:cxn modelId="{34D63801-FC3C-48D6-AEE5-FD3E2EBB0D47}" type="presParOf" srcId="{0DC918A6-A8B4-4D75-B04B-C16444529E57}" destId="{5BF04F22-2371-4CB5-A440-9BABEACD0E50}" srcOrd="17" destOrd="0" presId="urn:microsoft.com/office/officeart/2005/8/layout/chevron1"/>
    <dgm:cxn modelId="{3D516713-23DA-4F96-8320-9A408A4829B4}" type="presParOf" srcId="{0DC918A6-A8B4-4D75-B04B-C16444529E57}" destId="{D405CDBD-442B-4E12-900B-89D92C7F3AAD}" srcOrd="1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E1EF7-D2EC-48D6-AABF-F4B947425419}">
      <dsp:nvSpPr>
        <dsp:cNvPr id="0" name=""/>
        <dsp:cNvSpPr/>
      </dsp:nvSpPr>
      <dsp:spPr>
        <a:xfrm>
          <a:off x="4622840" y="2487408"/>
          <a:ext cx="2089069" cy="20890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a:t>SDOH</a:t>
          </a:r>
        </a:p>
      </dsp:txBody>
      <dsp:txXfrm>
        <a:off x="4928777" y="2793345"/>
        <a:ext cx="1477195" cy="1477195"/>
      </dsp:txXfrm>
    </dsp:sp>
    <dsp:sp modelId="{DE861E7E-3E3A-4DA3-B373-97740B63F090}">
      <dsp:nvSpPr>
        <dsp:cNvPr id="0" name=""/>
        <dsp:cNvSpPr/>
      </dsp:nvSpPr>
      <dsp:spPr>
        <a:xfrm rot="12900000">
          <a:off x="3279998" y="2122809"/>
          <a:ext cx="1600147" cy="5953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D2D695-0BF0-4039-BA4B-A37188751616}">
      <dsp:nvSpPr>
        <dsp:cNvPr id="0" name=""/>
        <dsp:cNvSpPr/>
      </dsp:nvSpPr>
      <dsp:spPr>
        <a:xfrm>
          <a:off x="2432382" y="1167752"/>
          <a:ext cx="1984616" cy="1587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a:t>Equity in Outcomes and Experience</a:t>
          </a:r>
        </a:p>
      </dsp:txBody>
      <dsp:txXfrm>
        <a:off x="2478884" y="1214254"/>
        <a:ext cx="1891612" cy="1494688"/>
      </dsp:txXfrm>
    </dsp:sp>
    <dsp:sp modelId="{DBB20D8A-70AE-4A7A-8622-65DC57E15D8A}">
      <dsp:nvSpPr>
        <dsp:cNvPr id="0" name=""/>
        <dsp:cNvSpPr/>
      </dsp:nvSpPr>
      <dsp:spPr>
        <a:xfrm rot="16200000">
          <a:off x="4867301" y="1296512"/>
          <a:ext cx="1600147" cy="5953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3C709F-8BB6-4966-8C09-E534B9904482}">
      <dsp:nvSpPr>
        <dsp:cNvPr id="0" name=""/>
        <dsp:cNvSpPr/>
      </dsp:nvSpPr>
      <dsp:spPr>
        <a:xfrm>
          <a:off x="4675066" y="284"/>
          <a:ext cx="1984616" cy="1587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a:t>Screening and Referral Processes</a:t>
          </a:r>
        </a:p>
      </dsp:txBody>
      <dsp:txXfrm>
        <a:off x="4721568" y="46786"/>
        <a:ext cx="1891612" cy="1494688"/>
      </dsp:txXfrm>
    </dsp:sp>
    <dsp:sp modelId="{77842307-AFDE-4617-84CE-E6B0F51CA647}">
      <dsp:nvSpPr>
        <dsp:cNvPr id="0" name=""/>
        <dsp:cNvSpPr/>
      </dsp:nvSpPr>
      <dsp:spPr>
        <a:xfrm rot="19500000">
          <a:off x="6454604" y="2122809"/>
          <a:ext cx="1600147" cy="5953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4418F4-24B2-4A6E-9771-C251CDD27E0D}">
      <dsp:nvSpPr>
        <dsp:cNvPr id="0" name=""/>
        <dsp:cNvSpPr/>
      </dsp:nvSpPr>
      <dsp:spPr>
        <a:xfrm>
          <a:off x="6917751" y="1167752"/>
          <a:ext cx="1984616" cy="1587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a:t>Readmissions / Connections to Care after ED or Inpatient</a:t>
          </a:r>
        </a:p>
      </dsp:txBody>
      <dsp:txXfrm>
        <a:off x="6964253" y="1214254"/>
        <a:ext cx="1891612" cy="1494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8A91C-997F-4C0F-A643-14494C597C5D}">
      <dsp:nvSpPr>
        <dsp:cNvPr id="0" name=""/>
        <dsp:cNvSpPr/>
      </dsp:nvSpPr>
      <dsp:spPr>
        <a:xfrm>
          <a:off x="1833742" y="726375"/>
          <a:ext cx="4460515" cy="4460515"/>
        </a:xfrm>
        <a:prstGeom prst="blockArc">
          <a:avLst>
            <a:gd name="adj1" fmla="val 90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858C36-A86B-468F-8300-512998A59F99}">
      <dsp:nvSpPr>
        <dsp:cNvPr id="0" name=""/>
        <dsp:cNvSpPr/>
      </dsp:nvSpPr>
      <dsp:spPr>
        <a:xfrm>
          <a:off x="1833742" y="726375"/>
          <a:ext cx="4460515" cy="4460515"/>
        </a:xfrm>
        <a:prstGeom prst="blockArc">
          <a:avLst>
            <a:gd name="adj1" fmla="val 1800000"/>
            <a:gd name="adj2" fmla="val 90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83767F-AA8E-42B6-B921-7A173F10D6DE}">
      <dsp:nvSpPr>
        <dsp:cNvPr id="0" name=""/>
        <dsp:cNvSpPr/>
      </dsp:nvSpPr>
      <dsp:spPr>
        <a:xfrm>
          <a:off x="1833742" y="726375"/>
          <a:ext cx="4460515" cy="4460515"/>
        </a:xfrm>
        <a:prstGeom prst="blockArc">
          <a:avLst>
            <a:gd name="adj1" fmla="val 16200000"/>
            <a:gd name="adj2" fmla="val 1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265386-D92A-433C-BC43-BFC1D8EFCA1A}">
      <dsp:nvSpPr>
        <dsp:cNvPr id="0" name=""/>
        <dsp:cNvSpPr/>
      </dsp:nvSpPr>
      <dsp:spPr>
        <a:xfrm>
          <a:off x="2814334" y="1694585"/>
          <a:ext cx="2499330" cy="2524096"/>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5"/>
              </a:solidFill>
            </a:rPr>
            <a:t>SDOH Screening and Connection to Services</a:t>
          </a:r>
        </a:p>
      </dsp:txBody>
      <dsp:txXfrm>
        <a:off x="3180352" y="2064230"/>
        <a:ext cx="1767294" cy="1784806"/>
      </dsp:txXfrm>
    </dsp:sp>
    <dsp:sp modelId="{40583BA1-CD50-483C-9776-1E2A75940932}">
      <dsp:nvSpPr>
        <dsp:cNvPr id="0" name=""/>
        <dsp:cNvSpPr/>
      </dsp:nvSpPr>
      <dsp:spPr>
        <a:xfrm>
          <a:off x="3223626" y="-56683"/>
          <a:ext cx="1680747" cy="1669529"/>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5"/>
              </a:solidFill>
            </a:rPr>
            <a:t>1 of 9 action areas in Nurture NJ Strategic Plan</a:t>
          </a:r>
        </a:p>
      </dsp:txBody>
      <dsp:txXfrm>
        <a:off x="3469766" y="187814"/>
        <a:ext cx="1188467" cy="1180535"/>
      </dsp:txXfrm>
    </dsp:sp>
    <dsp:sp modelId="{14836B0C-DDB9-4C39-8C7F-4B3A6CB8C082}">
      <dsp:nvSpPr>
        <dsp:cNvPr id="0" name=""/>
        <dsp:cNvSpPr/>
      </dsp:nvSpPr>
      <dsp:spPr>
        <a:xfrm>
          <a:off x="5110307" y="3211143"/>
          <a:ext cx="1680747" cy="1669529"/>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5"/>
              </a:solidFill>
            </a:rPr>
            <a:t>CMS Merit-based Incentive Payment System (MIPS)– Screening for social drivers of health</a:t>
          </a:r>
        </a:p>
      </dsp:txBody>
      <dsp:txXfrm>
        <a:off x="5356447" y="3455640"/>
        <a:ext cx="1188467" cy="1180535"/>
      </dsp:txXfrm>
    </dsp:sp>
    <dsp:sp modelId="{843C8243-8EE5-48FB-8463-77B799337A05}">
      <dsp:nvSpPr>
        <dsp:cNvPr id="0" name=""/>
        <dsp:cNvSpPr/>
      </dsp:nvSpPr>
      <dsp:spPr>
        <a:xfrm>
          <a:off x="1336945" y="3211143"/>
          <a:ext cx="1680747" cy="1669529"/>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5"/>
              </a:solidFill>
            </a:rPr>
            <a:t>1 of 5 overarching goals in CDC’s Healthy People 2030</a:t>
          </a:r>
          <a:r>
            <a:rPr lang="en-US" sz="1200" kern="1200" baseline="60000">
              <a:solidFill>
                <a:srgbClr val="000000"/>
              </a:solidFill>
              <a:latin typeface="Open Sans" panose="020B0606030504020204" pitchFamily="34" charset="0"/>
            </a:rPr>
            <a:t>2</a:t>
          </a:r>
          <a:endParaRPr lang="en-US" sz="1200" b="1" kern="1200">
            <a:solidFill>
              <a:schemeClr val="accent5"/>
            </a:solidFill>
          </a:endParaRPr>
        </a:p>
      </dsp:txBody>
      <dsp:txXfrm>
        <a:off x="1583085" y="3455640"/>
        <a:ext cx="1188467" cy="1180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0D059-CE8C-490C-8563-F859FC2C2678}">
      <dsp:nvSpPr>
        <dsp:cNvPr id="0" name=""/>
        <dsp:cNvSpPr/>
      </dsp:nvSpPr>
      <dsp:spPr>
        <a:xfrm>
          <a:off x="1441" y="2331281"/>
          <a:ext cx="1297595" cy="519038"/>
        </a:xfrm>
        <a:prstGeom prst="chevr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t>April 2024</a:t>
          </a:r>
        </a:p>
      </dsp:txBody>
      <dsp:txXfrm>
        <a:off x="260960" y="2331281"/>
        <a:ext cx="778557" cy="519038"/>
      </dsp:txXfrm>
    </dsp:sp>
    <dsp:sp modelId="{EA7BC630-3015-407F-9C34-FA9438A6FBA1}">
      <dsp:nvSpPr>
        <dsp:cNvPr id="0" name=""/>
        <dsp:cNvSpPr/>
      </dsp:nvSpPr>
      <dsp:spPr>
        <a:xfrm>
          <a:off x="1169277" y="2331281"/>
          <a:ext cx="1297595" cy="519038"/>
        </a:xfrm>
        <a:prstGeom prst="chevron">
          <a:avLst/>
        </a:prstGeom>
        <a:solidFill>
          <a:schemeClr val="accent1">
            <a:shade val="80000"/>
            <a:hueOff val="80232"/>
            <a:satOff val="-5694"/>
            <a:lumOff val="4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t>May 2024</a:t>
          </a:r>
        </a:p>
      </dsp:txBody>
      <dsp:txXfrm>
        <a:off x="1428796" y="2331281"/>
        <a:ext cx="778557" cy="519038"/>
      </dsp:txXfrm>
    </dsp:sp>
    <dsp:sp modelId="{13947176-E6CE-4E29-B7E9-BC4B6A0456AD}">
      <dsp:nvSpPr>
        <dsp:cNvPr id="0" name=""/>
        <dsp:cNvSpPr/>
      </dsp:nvSpPr>
      <dsp:spPr>
        <a:xfrm>
          <a:off x="2364430" y="2328452"/>
          <a:ext cx="1297595" cy="519038"/>
        </a:xfrm>
        <a:prstGeom prst="chevron">
          <a:avLst/>
        </a:prstGeom>
        <a:solidFill>
          <a:schemeClr val="accent1">
            <a:shade val="80000"/>
            <a:hueOff val="160464"/>
            <a:satOff val="-11388"/>
            <a:lumOff val="8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t>June  2024</a:t>
          </a:r>
        </a:p>
      </dsp:txBody>
      <dsp:txXfrm>
        <a:off x="2623949" y="2328452"/>
        <a:ext cx="778557" cy="519038"/>
      </dsp:txXfrm>
    </dsp:sp>
    <dsp:sp modelId="{5C875542-63EC-4726-8743-17FA45EA7C64}">
      <dsp:nvSpPr>
        <dsp:cNvPr id="0" name=""/>
        <dsp:cNvSpPr/>
      </dsp:nvSpPr>
      <dsp:spPr>
        <a:xfrm>
          <a:off x="3504948" y="2331281"/>
          <a:ext cx="1297595" cy="519038"/>
        </a:xfrm>
        <a:prstGeom prst="chevron">
          <a:avLst/>
        </a:prstGeom>
        <a:solidFill>
          <a:schemeClr val="accent1">
            <a:shade val="80000"/>
            <a:hueOff val="240696"/>
            <a:satOff val="-17082"/>
            <a:lumOff val="121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t>July 2024</a:t>
          </a:r>
        </a:p>
      </dsp:txBody>
      <dsp:txXfrm>
        <a:off x="3764467" y="2331281"/>
        <a:ext cx="778557" cy="519038"/>
      </dsp:txXfrm>
    </dsp:sp>
    <dsp:sp modelId="{1423D36E-0641-4CB9-BE5A-E21B1AAAF49E}">
      <dsp:nvSpPr>
        <dsp:cNvPr id="0" name=""/>
        <dsp:cNvSpPr/>
      </dsp:nvSpPr>
      <dsp:spPr>
        <a:xfrm>
          <a:off x="4672784" y="2331281"/>
          <a:ext cx="1297595" cy="519038"/>
        </a:xfrm>
        <a:prstGeom prst="chevron">
          <a:avLst/>
        </a:prstGeom>
        <a:solidFill>
          <a:schemeClr val="accent1">
            <a:shade val="80000"/>
            <a:hueOff val="320928"/>
            <a:satOff val="-22776"/>
            <a:lumOff val="16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t>August 2024</a:t>
          </a:r>
          <a:endParaRPr lang="en-US" sz="1200" kern="1200"/>
        </a:p>
      </dsp:txBody>
      <dsp:txXfrm>
        <a:off x="4932303" y="2331281"/>
        <a:ext cx="778557" cy="519038"/>
      </dsp:txXfrm>
    </dsp:sp>
    <dsp:sp modelId="{195CA021-5DE6-40A4-94BC-30420564F208}">
      <dsp:nvSpPr>
        <dsp:cNvPr id="0" name=""/>
        <dsp:cNvSpPr/>
      </dsp:nvSpPr>
      <dsp:spPr>
        <a:xfrm>
          <a:off x="5840620" y="2331281"/>
          <a:ext cx="1297595" cy="519038"/>
        </a:xfrm>
        <a:prstGeom prst="chevron">
          <a:avLst/>
        </a:prstGeom>
        <a:solidFill>
          <a:schemeClr val="accent1">
            <a:shade val="80000"/>
            <a:hueOff val="401160"/>
            <a:satOff val="-28469"/>
            <a:lumOff val="202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t>September 2024</a:t>
          </a:r>
        </a:p>
      </dsp:txBody>
      <dsp:txXfrm>
        <a:off x="6100139" y="2331281"/>
        <a:ext cx="778557" cy="519038"/>
      </dsp:txXfrm>
    </dsp:sp>
    <dsp:sp modelId="{4E9FC09E-2FB6-42C5-8915-03CFB5B505A4}">
      <dsp:nvSpPr>
        <dsp:cNvPr id="0" name=""/>
        <dsp:cNvSpPr/>
      </dsp:nvSpPr>
      <dsp:spPr>
        <a:xfrm>
          <a:off x="7008455" y="2331281"/>
          <a:ext cx="1297595" cy="519038"/>
        </a:xfrm>
        <a:prstGeom prst="chevron">
          <a:avLst/>
        </a:prstGeom>
        <a:solidFill>
          <a:schemeClr val="accent1">
            <a:shade val="80000"/>
            <a:hueOff val="481392"/>
            <a:satOff val="-34163"/>
            <a:lumOff val="243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t>October 2024</a:t>
          </a:r>
        </a:p>
      </dsp:txBody>
      <dsp:txXfrm>
        <a:off x="7267974" y="2331281"/>
        <a:ext cx="778557" cy="519038"/>
      </dsp:txXfrm>
    </dsp:sp>
    <dsp:sp modelId="{58736D11-54EA-4691-BE61-61D5AF5CF534}">
      <dsp:nvSpPr>
        <dsp:cNvPr id="0" name=""/>
        <dsp:cNvSpPr/>
      </dsp:nvSpPr>
      <dsp:spPr>
        <a:xfrm>
          <a:off x="8176291" y="2331281"/>
          <a:ext cx="1297595" cy="519038"/>
        </a:xfrm>
        <a:prstGeom prst="chevron">
          <a:avLst/>
        </a:prstGeom>
        <a:solidFill>
          <a:schemeClr val="accent1">
            <a:shade val="80000"/>
            <a:hueOff val="561624"/>
            <a:satOff val="-39857"/>
            <a:lumOff val="284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t>November 2024</a:t>
          </a:r>
        </a:p>
      </dsp:txBody>
      <dsp:txXfrm>
        <a:off x="8435810" y="2331281"/>
        <a:ext cx="778557" cy="519038"/>
      </dsp:txXfrm>
    </dsp:sp>
    <dsp:sp modelId="{EFAB4383-8DFC-48F6-AFC2-91BDCC486E58}">
      <dsp:nvSpPr>
        <dsp:cNvPr id="0" name=""/>
        <dsp:cNvSpPr/>
      </dsp:nvSpPr>
      <dsp:spPr>
        <a:xfrm>
          <a:off x="9344127" y="2331281"/>
          <a:ext cx="1297595" cy="519038"/>
        </a:xfrm>
        <a:prstGeom prst="chevron">
          <a:avLst/>
        </a:prstGeom>
        <a:solidFill>
          <a:schemeClr val="accent1">
            <a:shade val="80000"/>
            <a:hueOff val="641855"/>
            <a:satOff val="-45551"/>
            <a:lumOff val="324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t>December 2024</a:t>
          </a:r>
        </a:p>
      </dsp:txBody>
      <dsp:txXfrm>
        <a:off x="9603646" y="2331281"/>
        <a:ext cx="778557" cy="519038"/>
      </dsp:txXfrm>
    </dsp:sp>
    <dsp:sp modelId="{D405CDBD-442B-4E12-900B-89D92C7F3AAD}">
      <dsp:nvSpPr>
        <dsp:cNvPr id="0" name=""/>
        <dsp:cNvSpPr/>
      </dsp:nvSpPr>
      <dsp:spPr>
        <a:xfrm>
          <a:off x="10511963" y="2331281"/>
          <a:ext cx="1297595" cy="519038"/>
        </a:xfrm>
        <a:prstGeom prst="chevron">
          <a:avLst/>
        </a:prstGeom>
        <a:solidFill>
          <a:schemeClr val="accent1">
            <a:shade val="80000"/>
            <a:hueOff val="722087"/>
            <a:satOff val="-51245"/>
            <a:lumOff val="365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t>January 2025</a:t>
          </a:r>
        </a:p>
      </dsp:txBody>
      <dsp:txXfrm>
        <a:off x="10771482" y="2331281"/>
        <a:ext cx="778557" cy="51903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61CFE5-81D2-4FCC-AE57-1BEEF917DE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39EF7A9-B132-4C15-88FF-814E4C0B75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50DC1D-0A95-42AC-8469-6822A8DEF896}" type="datetimeFigureOut">
              <a:rPr lang="en-US" smtClean="0"/>
              <a:t>5/23/2024</a:t>
            </a:fld>
            <a:endParaRPr lang="en-US"/>
          </a:p>
        </p:txBody>
      </p:sp>
      <p:sp>
        <p:nvSpPr>
          <p:cNvPr id="4" name="Footer Placeholder 3">
            <a:extLst>
              <a:ext uri="{FF2B5EF4-FFF2-40B4-BE49-F238E27FC236}">
                <a16:creationId xmlns:a16="http://schemas.microsoft.com/office/drawing/2014/main" id="{5D1405E7-29B8-4ACB-9C2E-79C9B40089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47A0CA-F643-4195-9C22-98691EA68E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5F8785-D449-4082-BEC5-25990D9489F0}" type="slidenum">
              <a:rPr lang="en-US" smtClean="0"/>
              <a:t>‹#›</a:t>
            </a:fld>
            <a:endParaRPr lang="en-US"/>
          </a:p>
        </p:txBody>
      </p:sp>
    </p:spTree>
    <p:extLst>
      <p:ext uri="{BB962C8B-B14F-4D97-AF65-F5344CB8AC3E}">
        <p14:creationId xmlns:p14="http://schemas.microsoft.com/office/powerpoint/2010/main" val="1802128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0AD34-0635-4D7F-B3D9-63C0ECF654A3}" type="datetimeFigureOut">
              <a:rPr lang="en-US" smtClean="0"/>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73EBB-2A7F-4804-86FD-16A76C5F3680}" type="slidenum">
              <a:rPr lang="en-US" smtClean="0"/>
              <a:t>‹#›</a:t>
            </a:fld>
            <a:endParaRPr lang="en-US"/>
          </a:p>
        </p:txBody>
      </p:sp>
    </p:spTree>
    <p:extLst>
      <p:ext uri="{BB962C8B-B14F-4D97-AF65-F5344CB8AC3E}">
        <p14:creationId xmlns:p14="http://schemas.microsoft.com/office/powerpoint/2010/main" val="1649804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co/d/5JgP8n9"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sitebuilder.homestead.com/~site/builder/stage.jsp?pageId=x41626f75742d456c6c656e2e787066" TargetMode="External"/><Relationship Id="rId4" Type="http://schemas.openxmlformats.org/officeDocument/2006/relationships/hyperlink" Target="https://casemanagementuniversity.co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0C442F-049D-443B-9C9E-449056ADC190}" type="slidenum">
              <a:rPr lang="en-US" smtClean="0"/>
              <a:pPr/>
              <a:t>1</a:t>
            </a:fld>
            <a:endParaRPr lang="en-US"/>
          </a:p>
        </p:txBody>
      </p:sp>
    </p:spTree>
    <p:extLst>
      <p:ext uri="{BB962C8B-B14F-4D97-AF65-F5344CB8AC3E}">
        <p14:creationId xmlns:p14="http://schemas.microsoft.com/office/powerpoint/2010/main" val="928813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373EBB-2A7F-4804-86FD-16A76C5F368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07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73EBB-2A7F-4804-86FD-16A76C5F3680}" type="slidenum">
              <a:rPr lang="en-US" smtClean="0"/>
              <a:t>11</a:t>
            </a:fld>
            <a:endParaRPr lang="en-US"/>
          </a:p>
        </p:txBody>
      </p:sp>
    </p:spTree>
    <p:extLst>
      <p:ext uri="{BB962C8B-B14F-4D97-AF65-F5344CB8AC3E}">
        <p14:creationId xmlns:p14="http://schemas.microsoft.com/office/powerpoint/2010/main" val="2787927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story!</a:t>
            </a:r>
          </a:p>
        </p:txBody>
      </p:sp>
      <p:sp>
        <p:nvSpPr>
          <p:cNvPr id="4" name="Slide Number Placeholder 3"/>
          <p:cNvSpPr>
            <a:spLocks noGrp="1"/>
          </p:cNvSpPr>
          <p:nvPr>
            <p:ph type="sldNum" sz="quarter" idx="5"/>
          </p:nvPr>
        </p:nvSpPr>
        <p:spPr/>
        <p:txBody>
          <a:bodyPr/>
          <a:lstStyle/>
          <a:p>
            <a:fld id="{12373EBB-2A7F-4804-86FD-16A76C5F3680}" type="slidenum">
              <a:rPr lang="en-US" smtClean="0"/>
              <a:t>12</a:t>
            </a:fld>
            <a:endParaRPr lang="en-US"/>
          </a:p>
        </p:txBody>
      </p:sp>
    </p:spTree>
    <p:extLst>
      <p:ext uri="{BB962C8B-B14F-4D97-AF65-F5344CB8AC3E}">
        <p14:creationId xmlns:p14="http://schemas.microsoft.com/office/powerpoint/2010/main" val="1282262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73EBB-2A7F-4804-86FD-16A76C5F3680}" type="slidenum">
              <a:rPr lang="en-US" smtClean="0"/>
              <a:t>13</a:t>
            </a:fld>
            <a:endParaRPr lang="en-US"/>
          </a:p>
        </p:txBody>
      </p:sp>
    </p:spTree>
    <p:extLst>
      <p:ext uri="{BB962C8B-B14F-4D97-AF65-F5344CB8AC3E}">
        <p14:creationId xmlns:p14="http://schemas.microsoft.com/office/powerpoint/2010/main" val="3984423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73EBB-2A7F-4804-86FD-16A76C5F3680}" type="slidenum">
              <a:rPr lang="en-US" smtClean="0"/>
              <a:t>14</a:t>
            </a:fld>
            <a:endParaRPr lang="en-US"/>
          </a:p>
        </p:txBody>
      </p:sp>
    </p:spTree>
    <p:extLst>
      <p:ext uri="{BB962C8B-B14F-4D97-AF65-F5344CB8AC3E}">
        <p14:creationId xmlns:p14="http://schemas.microsoft.com/office/powerpoint/2010/main" val="2972343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7281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1540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9170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73EBB-2A7F-4804-86FD-16A76C5F3680}" type="slidenum">
              <a:rPr lang="en-US" smtClean="0"/>
              <a:t>18</a:t>
            </a:fld>
            <a:endParaRPr lang="en-US"/>
          </a:p>
        </p:txBody>
      </p:sp>
    </p:spTree>
    <p:extLst>
      <p:ext uri="{BB962C8B-B14F-4D97-AF65-F5344CB8AC3E}">
        <p14:creationId xmlns:p14="http://schemas.microsoft.com/office/powerpoint/2010/main" val="2841420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73EBB-2A7F-4804-86FD-16A76C5F3680}" type="slidenum">
              <a:rPr lang="en-US" smtClean="0"/>
              <a:t>19</a:t>
            </a:fld>
            <a:endParaRPr lang="en-US"/>
          </a:p>
        </p:txBody>
      </p:sp>
    </p:spTree>
    <p:extLst>
      <p:ext uri="{BB962C8B-B14F-4D97-AF65-F5344CB8AC3E}">
        <p14:creationId xmlns:p14="http://schemas.microsoft.com/office/powerpoint/2010/main" val="128351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F30C6D-98F0-4ED5-865E-B1062AF50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567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73EBB-2A7F-4804-86FD-16A76C5F3680}" type="slidenum">
              <a:rPr lang="en-US" smtClean="0"/>
              <a:t>20</a:t>
            </a:fld>
            <a:endParaRPr lang="en-US"/>
          </a:p>
        </p:txBody>
      </p:sp>
    </p:spTree>
    <p:extLst>
      <p:ext uri="{BB962C8B-B14F-4D97-AF65-F5344CB8AC3E}">
        <p14:creationId xmlns:p14="http://schemas.microsoft.com/office/powerpoint/2010/main" val="3721187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12373EBB-2A7F-4804-86FD-16A76C5F3680}" type="slidenum">
              <a:rPr lang="en-US" smtClean="0"/>
              <a:t>21</a:t>
            </a:fld>
            <a:endParaRPr lang="en-US"/>
          </a:p>
        </p:txBody>
      </p:sp>
    </p:spTree>
    <p:extLst>
      <p:ext uri="{BB962C8B-B14F-4D97-AF65-F5344CB8AC3E}">
        <p14:creationId xmlns:p14="http://schemas.microsoft.com/office/powerpoint/2010/main" val="4116449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2373EBB-2A7F-4804-86FD-16A76C5F3680}" type="slidenum">
              <a:rPr lang="en-US" smtClean="0"/>
              <a:t>22</a:t>
            </a:fld>
            <a:endParaRPr lang="en-US"/>
          </a:p>
        </p:txBody>
      </p:sp>
    </p:spTree>
    <p:extLst>
      <p:ext uri="{BB962C8B-B14F-4D97-AF65-F5344CB8AC3E}">
        <p14:creationId xmlns:p14="http://schemas.microsoft.com/office/powerpoint/2010/main" val="3865570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2373EBB-2A7F-4804-86FD-16A76C5F3680}" type="slidenum">
              <a:rPr lang="en-US" smtClean="0"/>
              <a:t>23</a:t>
            </a:fld>
            <a:endParaRPr lang="en-US"/>
          </a:p>
        </p:txBody>
      </p:sp>
    </p:spTree>
    <p:extLst>
      <p:ext uri="{BB962C8B-B14F-4D97-AF65-F5344CB8AC3E}">
        <p14:creationId xmlns:p14="http://schemas.microsoft.com/office/powerpoint/2010/main" val="172944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73EBB-2A7F-4804-86FD-16A76C5F3680}" type="slidenum">
              <a:rPr lang="en-US" smtClean="0"/>
              <a:t>24</a:t>
            </a:fld>
            <a:endParaRPr lang="en-US"/>
          </a:p>
        </p:txBody>
      </p:sp>
    </p:spTree>
    <p:extLst>
      <p:ext uri="{BB962C8B-B14F-4D97-AF65-F5344CB8AC3E}">
        <p14:creationId xmlns:p14="http://schemas.microsoft.com/office/powerpoint/2010/main" val="1788432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73EBB-2A7F-4804-86FD-16A76C5F3680}" type="slidenum">
              <a:rPr lang="en-US" smtClean="0"/>
              <a:t>25</a:t>
            </a:fld>
            <a:endParaRPr lang="en-US"/>
          </a:p>
        </p:txBody>
      </p:sp>
    </p:spTree>
    <p:extLst>
      <p:ext uri="{BB962C8B-B14F-4D97-AF65-F5344CB8AC3E}">
        <p14:creationId xmlns:p14="http://schemas.microsoft.com/office/powerpoint/2010/main" val="3107226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130E6-DEE9-405B-BFF2-E4102161B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849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73EBB-2A7F-4804-86FD-16A76C5F3680}" type="slidenum">
              <a:rPr lang="en-US" smtClean="0"/>
              <a:t>27</a:t>
            </a:fld>
            <a:endParaRPr lang="en-US"/>
          </a:p>
        </p:txBody>
      </p:sp>
    </p:spTree>
    <p:extLst>
      <p:ext uri="{BB962C8B-B14F-4D97-AF65-F5344CB8AC3E}">
        <p14:creationId xmlns:p14="http://schemas.microsoft.com/office/powerpoint/2010/main" val="2251174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Prework Webinar: https://us06web.zoom.us/meeting/register/tZYkdOqsrDorGtOG1GGv_X0rpqNisdJ8H0xy</a:t>
            </a:r>
          </a:p>
        </p:txBody>
      </p:sp>
      <p:sp>
        <p:nvSpPr>
          <p:cNvPr id="4" name="Slide Number Placeholder 3"/>
          <p:cNvSpPr>
            <a:spLocks noGrp="1"/>
          </p:cNvSpPr>
          <p:nvPr>
            <p:ph type="sldNum" sz="quarter" idx="5"/>
          </p:nvPr>
        </p:nvSpPr>
        <p:spPr/>
        <p:txBody>
          <a:bodyPr/>
          <a:lstStyle/>
          <a:p>
            <a:fld id="{12373EBB-2A7F-4804-86FD-16A76C5F3680}" type="slidenum">
              <a:rPr lang="en-US" smtClean="0"/>
              <a:t>28</a:t>
            </a:fld>
            <a:endParaRPr lang="en-US"/>
          </a:p>
        </p:txBody>
      </p:sp>
    </p:spTree>
    <p:extLst>
      <p:ext uri="{BB962C8B-B14F-4D97-AF65-F5344CB8AC3E}">
        <p14:creationId xmlns:p14="http://schemas.microsoft.com/office/powerpoint/2010/main" val="2652528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73EBB-2A7F-4804-86FD-16A76C5F3680}" type="slidenum">
              <a:rPr lang="en-US" smtClean="0"/>
              <a:t>29</a:t>
            </a:fld>
            <a:endParaRPr lang="en-US"/>
          </a:p>
        </p:txBody>
      </p:sp>
    </p:spTree>
    <p:extLst>
      <p:ext uri="{BB962C8B-B14F-4D97-AF65-F5344CB8AC3E}">
        <p14:creationId xmlns:p14="http://schemas.microsoft.com/office/powerpoint/2010/main" val="402988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Emma Trucks is the Collaborative Director. She brings over 12 years of experience working in healthcare quality improvement as a manager, advisor, and educator, with over five years at Public Consulting Group. Ms. Trucks is a high performing manager of programs, projects and people and is an experienced consultant addressing gaps in clinical quality and performance using data-driven methods. She serves as the senior program manager for the Quality Improvement Program – New Jersey (QIP-NJ) project and has led 2 full learning collaboratives that support performance in the P4P program. She is also the senior advisor for the California-based PATH Collaborative Planning and Implementation (CPI) Initiative, supporting the execution of the program’s statewide collaboratives focused on delivery system reform.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Grace Mecha is the Collaborative Program Evaluation Coordinator. She brings experience across the healthcare sector as a program facilitator, communications manager, and policy &amp; data analyst. At Public Consulting Group, Ms. Mecha’s focuses on project management, collaboration facilitation, data analysis &amp; evaluation, and technical assistance to support quality improvement initiatives for Medicaid managed care populations. She is a key member in both the QIP-NJ P4P program as a data, policy, and communications analyst and as a coordinator learning collaboratives that support the project. She completed the Institute of Healthcare Improvement’s Breakthrough Series College in 2023, deepening her subject matter expertise in quality improvement and ability to apply improvement science in healthcare settings.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Dak Ojuka is the Collaborative Data Coordinator. </a:t>
            </a:r>
            <a:r>
              <a:rPr lang="en-US" sz="1800" b="0" i="0" dirty="0">
                <a:solidFill>
                  <a:srgbClr val="000000"/>
                </a:solidFill>
                <a:effectLst/>
                <a:latin typeface="Arial" panose="020B0604020202020204" pitchFamily="34" charset="0"/>
              </a:rPr>
              <a:t>Mr. Ojuka, a consultant at Public Consulting Group, is an experienced data and policy analyst with focuses Medicaid redesign initiatives, promoting health equity, and addressing social determinants of health. Having earned a degree in Biology and Business studies from Providence College</a:t>
            </a:r>
            <a:r>
              <a:rPr lang="en-US" sz="1800" dirty="0">
                <a:effectLst/>
                <a:latin typeface="Arial" panose="020B0604020202020204" pitchFamily="34" charset="0"/>
                <a:ea typeface="Calibri" panose="020F0502020204030204" pitchFamily="34" charset="0"/>
                <a:cs typeface="Arial" panose="020B0604020202020204" pitchFamily="34" charset="0"/>
              </a:rPr>
              <a:t>. Mr. Ojuka plays a key role in managing the data analytics and visualization workstreams of QIP-NJ learning collaboratives, while also serving a key role in supporting the technical aspects of the program to support data-driven decision making. </a:t>
            </a:r>
            <a:r>
              <a:rPr lang="en-US" sz="1800" b="0" i="0" dirty="0">
                <a:solidFill>
                  <a:srgbClr val="000000"/>
                </a:solidFill>
                <a:effectLst/>
                <a:latin typeface="Arial" panose="020B0604020202020204" pitchFamily="34" charset="0"/>
              </a:rPr>
              <a:t>Mr. Ojuka serves as a project coordinator for the PATH CPI Initiative. His role includes managing communications, maintaining client relationships, and overseeing the internal data intake process. </a:t>
            </a:r>
            <a:r>
              <a:rPr lang="en-US" sz="1800" dirty="0">
                <a:effectLst/>
                <a:latin typeface="Arial" panose="020B0604020202020204" pitchFamily="34" charset="0"/>
                <a:ea typeface="Calibri" panose="020F0502020204030204" pitchFamily="34" charset="0"/>
                <a:cs typeface="Arial" panose="020B0604020202020204" pitchFamily="34" charset="0"/>
              </a:rPr>
              <a:t>Mr. </a:t>
            </a:r>
            <a:r>
              <a:rPr lang="en-US" sz="1800" b="0" i="0" dirty="0">
                <a:solidFill>
                  <a:srgbClr val="000000"/>
                </a:solidFill>
                <a:effectLst/>
                <a:latin typeface="Arial" panose="020B0604020202020204" pitchFamily="34" charset="0"/>
              </a:rPr>
              <a:t>Ojuka also assists with data cleaning, analysis and process standardization efforts on the Massachusetts DSRIP Independent Assessor Project.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Ms. GraceAnn Friederick is a Collaborative Administrative Coordinator. She is a business analyst at Public Consulting Group since August 2023. Ms. Friederick earned her master’s degree in business administration in healthcare management from Capella University of in 2021 and has attended the Breakthrough Series College with the Institute of Healthcare Improvement (IHI) for quality improvement collaborative work. Ms. Friederick provides high-level work integrating various elements of quality improvement work: process workflows, data visualization and interpretation, healthcare consultation, and system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C</a:t>
            </a:r>
            <a:r>
              <a:rPr lang="en-US" sz="2800" dirty="0"/>
              <a:t>hristina Southey is the Improvement Advisor of the collaborative. She is an experienced Improvement Advisor and collaborative facilitator from the Institute of Healthcare Improvement who supports improvement projects in the US and Canada. She has supported numerous Breakthrough Series Collaboratives across multiple topics. She teaches improvement skills to professionals in small and large group settings in north America and internationally.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4944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73EBB-2A7F-4804-86FD-16A76C5F3680}" type="slidenum">
              <a:rPr lang="en-US" smtClean="0"/>
              <a:t>30</a:t>
            </a:fld>
            <a:endParaRPr lang="en-US"/>
          </a:p>
        </p:txBody>
      </p:sp>
    </p:spTree>
    <p:extLst>
      <p:ext uri="{BB962C8B-B14F-4D97-AF65-F5344CB8AC3E}">
        <p14:creationId xmlns:p14="http://schemas.microsoft.com/office/powerpoint/2010/main" val="2070754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73EBB-2A7F-4804-86FD-16A76C5F3680}" type="slidenum">
              <a:rPr lang="en-US" smtClean="0"/>
              <a:t>31</a:t>
            </a:fld>
            <a:endParaRPr lang="en-US"/>
          </a:p>
        </p:txBody>
      </p:sp>
    </p:spTree>
    <p:extLst>
      <p:ext uri="{BB962C8B-B14F-4D97-AF65-F5344CB8AC3E}">
        <p14:creationId xmlns:p14="http://schemas.microsoft.com/office/powerpoint/2010/main" val="1793419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highlight>
                  <a:srgbClr val="FFFFFF"/>
                </a:highlight>
                <a:latin typeface="Times New Roman" panose="02020603050405020304" pitchFamily="18" charset="0"/>
              </a:rPr>
              <a:t>EMMA</a:t>
            </a:r>
          </a:p>
          <a:p>
            <a:endParaRPr lang="en-US" sz="1800" b="0" i="0" dirty="0">
              <a:solidFill>
                <a:srgbClr val="000000"/>
              </a:solidFill>
              <a:effectLst/>
              <a:highlight>
                <a:srgbClr val="FFFFFF"/>
              </a:highlight>
              <a:latin typeface="Times New Roman" panose="02020603050405020304" pitchFamily="18" charset="0"/>
            </a:endParaRPr>
          </a:p>
          <a:p>
            <a:r>
              <a:rPr lang="en-US" sz="1800" b="0" i="0" dirty="0">
                <a:solidFill>
                  <a:srgbClr val="000000"/>
                </a:solidFill>
                <a:effectLst/>
                <a:highlight>
                  <a:srgbClr val="FFFFFF"/>
                </a:highlight>
                <a:latin typeface="Times New Roman" panose="02020603050405020304" pitchFamily="18" charset="0"/>
              </a:rPr>
              <a:t>1. Dr. Bernard is the founder of The First Thirty Program, a transitions-of-care program that provides equitable care to underserved populations across ten acute care hospitals. She led the DSRIP project and is currently the director for QIP-NJ across all HMH sites of care. She is an advanced practice nurse with experience in in-patient transitions of care, hospice home care, adult/geriatric, and urgent care. She has led multiple quality improvement projects working with uninsured or underinsured populations with chronic conditions. She earned her BSN/MSN from Rutgers University and her doctoral degree from Monmouth University.  She is medical-surgical certified and has received various awards. </a:t>
            </a:r>
          </a:p>
          <a:p>
            <a:endParaRPr lang="en-US" sz="1800" b="0" i="0" dirty="0">
              <a:solidFill>
                <a:srgbClr val="000000"/>
              </a:solidFill>
              <a:effectLst/>
              <a:highlight>
                <a:srgbClr val="FFFFFF"/>
              </a:highlight>
              <a:latin typeface="Times New Roman" panose="02020603050405020304" pitchFamily="18" charset="0"/>
            </a:endParaRPr>
          </a:p>
          <a:p>
            <a:pPr algn="l" rtl="0" fontAlgn="base"/>
            <a:r>
              <a:rPr lang="en-US" dirty="0"/>
              <a:t>2. </a:t>
            </a:r>
            <a:r>
              <a:rPr lang="en-US" sz="1800" b="0" i="0" dirty="0">
                <a:solidFill>
                  <a:srgbClr val="000000"/>
                </a:solidFill>
                <a:effectLst/>
                <a:highlight>
                  <a:srgbClr val="FFFFFF"/>
                </a:highlight>
                <a:latin typeface="Arial" panose="020B0604020202020204" pitchFamily="34" charset="0"/>
              </a:rPr>
              <a:t>Dr. Ellen Fink-Samnick is an award-winning industry entrepreneur who empowers healthcare's interprofessional workforce. She is a subject matter expert on Ethics, Health Equity, Integrated Care, Interprofessional Teams, Professional Case Management, Quality, and Trauma-informed Leadership. Dr. Fink-Samnick is the author of 5 books for professional case managers, including her recent publication </a:t>
            </a:r>
            <a:r>
              <a:rPr lang="en-US" sz="1800" b="0" i="0" u="sng" strike="noStrike" dirty="0">
                <a:solidFill>
                  <a:srgbClr val="0000FF"/>
                </a:solidFill>
                <a:effectLst/>
                <a:highlight>
                  <a:srgbClr val="FFFFFF"/>
                </a:highlight>
                <a:latin typeface="Arial" panose="020B0604020202020204" pitchFamily="34" charset="0"/>
                <a:hlinkClick r:id="rId3"/>
              </a:rPr>
              <a:t>The Ethical Case Manager: Tools and Tactics</a:t>
            </a:r>
            <a:r>
              <a:rPr lang="en-US" sz="1800" b="0" i="0" dirty="0">
                <a:solidFill>
                  <a:srgbClr val="000000"/>
                </a:solidFill>
                <a:effectLst/>
                <a:highlight>
                  <a:srgbClr val="FFFFFF"/>
                </a:highlight>
                <a:latin typeface="Arial" panose="020B0604020202020204" pitchFamily="34" charset="0"/>
              </a:rPr>
              <a:t>. Her 6</a:t>
            </a:r>
            <a:r>
              <a:rPr lang="en-US" sz="1800" b="0" i="0" baseline="30000" dirty="0">
                <a:solidFill>
                  <a:srgbClr val="000000"/>
                </a:solidFill>
                <a:effectLst/>
                <a:highlight>
                  <a:srgbClr val="FFFFFF"/>
                </a:highlight>
                <a:latin typeface="Arial" panose="020B0604020202020204" pitchFamily="34" charset="0"/>
              </a:rPr>
              <a:t>th </a:t>
            </a:r>
            <a:r>
              <a:rPr lang="en-US" sz="1800" b="0" i="0" dirty="0">
                <a:solidFill>
                  <a:srgbClr val="000000"/>
                </a:solidFill>
                <a:effectLst/>
                <a:highlight>
                  <a:srgbClr val="FFFFFF"/>
                </a:highlight>
                <a:latin typeface="Arial" panose="020B0604020202020204" pitchFamily="34" charset="0"/>
              </a:rPr>
              <a:t>title, Behavioral Health for Case Management, will be published by Blue Bayou press and released in Fall 2024. She is also editing her first book, Integrated Behavioral Health: Applying the </a:t>
            </a:r>
            <a:r>
              <a:rPr lang="en-US" sz="1800" b="0" i="0" dirty="0" err="1">
                <a:solidFill>
                  <a:srgbClr val="000000"/>
                </a:solidFill>
                <a:effectLst/>
                <a:highlight>
                  <a:srgbClr val="FFFFFF"/>
                </a:highlight>
                <a:latin typeface="Arial" panose="020B0604020202020204" pitchFamily="34" charset="0"/>
              </a:rPr>
              <a:t>Biodyne</a:t>
            </a:r>
            <a:r>
              <a:rPr lang="en-US" sz="1800" b="0" i="0" dirty="0">
                <a:solidFill>
                  <a:srgbClr val="000000"/>
                </a:solidFill>
                <a:effectLst/>
                <a:highlight>
                  <a:srgbClr val="FFFFFF"/>
                </a:highlight>
                <a:latin typeface="Arial" panose="020B0604020202020204" pitchFamily="34" charset="0"/>
              </a:rPr>
              <a:t> Model in Healthcare, which will be published by Routledge in Winter of 2025.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Dr. Fink-Samnick has a Doctorate in Behavioral Health with specialization in Health Equity, Integrated Care, Quality, Leadership, and Trauma-Informed Practice. She is a Licensed Clinical Social Worker, Board-certified Case Manager, and Certified Clinical Trauma Professional. Dr. Fink-Samnick has been named as a Fellow in Case Management by the Case Management Society of America, a Fellow for RISE Association, and as a member of the academic honor society, Delta Epsilon Tau.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Dr. Fink-Samnick serves the industry through assorted roles with academic appointments at Cummings Graduate Institute of Behavioral Health Studies and George Mason University’s</a:t>
            </a:r>
            <a:r>
              <a:rPr lang="en-US" sz="1800" b="0" i="0" u="sng" dirty="0">
                <a:solidFill>
                  <a:srgbClr val="0000FF"/>
                </a:solidFill>
                <a:effectLst/>
                <a:highlight>
                  <a:srgbClr val="FFFFFF"/>
                </a:highlight>
                <a:latin typeface="Arial" panose="020B0604020202020204" pitchFamily="34" charset="0"/>
              </a:rPr>
              <a:t> </a:t>
            </a:r>
            <a:r>
              <a:rPr lang="en-US" sz="1800" b="0" i="0" dirty="0">
                <a:solidFill>
                  <a:srgbClr val="000000"/>
                </a:solidFill>
                <a:effectLst/>
                <a:highlight>
                  <a:srgbClr val="FFFFFF"/>
                </a:highlight>
                <a:latin typeface="Arial" panose="020B0604020202020204" pitchFamily="34" charset="0"/>
              </a:rPr>
              <a:t>College of Public Health. She also teaches the ethics curriculum for </a:t>
            </a:r>
            <a:r>
              <a:rPr lang="en-US" sz="1800" b="0" i="0" u="sng" strike="noStrike" dirty="0">
                <a:solidFill>
                  <a:srgbClr val="0000FF"/>
                </a:solidFill>
                <a:effectLst/>
                <a:highlight>
                  <a:srgbClr val="FFFFFF"/>
                </a:highlight>
                <a:latin typeface="Arial" panose="020B0604020202020204" pitchFamily="34" charset="0"/>
                <a:hlinkClick r:id="rId4"/>
              </a:rPr>
              <a:t>Case Management University</a:t>
            </a:r>
            <a:r>
              <a:rPr lang="en-US" sz="1800" b="0" i="0" dirty="0">
                <a:solidFill>
                  <a:srgbClr val="000000"/>
                </a:solidFill>
                <a:effectLst/>
                <a:highlight>
                  <a:srgbClr val="FFFFFF"/>
                </a:highlight>
                <a:latin typeface="Arial" panose="020B0604020202020204" pitchFamily="34" charset="0"/>
              </a:rPr>
              <a:t>. Dr. Fink-Samnick is moderator of </a:t>
            </a:r>
            <a:r>
              <a:rPr lang="en-US" sz="1800" b="0" i="0" u="sng" strike="noStrike" dirty="0">
                <a:solidFill>
                  <a:srgbClr val="0000FF"/>
                </a:solidFill>
                <a:effectLst/>
                <a:highlight>
                  <a:srgbClr val="FFFFFF"/>
                </a:highlight>
                <a:latin typeface="Arial" panose="020B0604020202020204" pitchFamily="34" charset="0"/>
                <a:hlinkClick r:id="rId5"/>
              </a:rPr>
              <a:t>Ellen’s Ethical Lens</a:t>
            </a:r>
            <a:r>
              <a:rPr lang="en-US" sz="1800" b="0" i="0" dirty="0">
                <a:solidFill>
                  <a:srgbClr val="000000"/>
                </a:solidFill>
                <a:effectLst/>
                <a:highlight>
                  <a:srgbClr val="FFFFFF"/>
                </a:highlight>
                <a:latin typeface="Arial" panose="020B0604020202020204" pitchFamily="34" charset="0"/>
              </a:rPr>
              <a:t> on LinkedIn and author of the blog, </a:t>
            </a:r>
            <a:r>
              <a:rPr lang="en-US" sz="1800" b="0" i="0" u="sng" strike="noStrike" dirty="0">
                <a:solidFill>
                  <a:srgbClr val="0000FF"/>
                </a:solidFill>
                <a:effectLst/>
                <a:highlight>
                  <a:srgbClr val="FFFFFF"/>
                </a:highlight>
                <a:latin typeface="Arial" panose="020B0604020202020204" pitchFamily="34" charset="0"/>
                <a:hlinkClick r:id="rId5"/>
              </a:rPr>
              <a:t>Ellen’s Interprofessional Insights</a:t>
            </a:r>
            <a:r>
              <a:rPr lang="en-US" sz="1800" b="0" i="0" dirty="0">
                <a:solidFill>
                  <a:srgbClr val="000000"/>
                </a:solidFill>
                <a:effectLst/>
                <a:highlight>
                  <a:srgbClr val="FFFFFF"/>
                </a:highlight>
                <a:latin typeface="Arial" panose="020B0604020202020204" pitchFamily="34" charset="0"/>
              </a:rPr>
              <a:t>. She is a consultant for the </a:t>
            </a:r>
            <a:r>
              <a:rPr lang="en-US" sz="1800" b="0" i="0" u="sng" strike="noStrike" dirty="0">
                <a:solidFill>
                  <a:srgbClr val="0000FF"/>
                </a:solidFill>
                <a:effectLst/>
                <a:highlight>
                  <a:srgbClr val="FFFFFF"/>
                </a:highlight>
                <a:latin typeface="Arial" panose="020B0604020202020204" pitchFamily="34" charset="0"/>
                <a:hlinkClick r:id="rId5"/>
              </a:rPr>
              <a:t>Case Management Institute</a:t>
            </a:r>
            <a:r>
              <a:rPr lang="en-US" sz="1800" b="0" i="0" dirty="0">
                <a:solidFill>
                  <a:srgbClr val="000000"/>
                </a:solidFill>
                <a:effectLst/>
                <a:highlight>
                  <a:srgbClr val="FFFFFF"/>
                </a:highlight>
                <a:latin typeface="Arial" panose="020B0604020202020204" pitchFamily="34" charset="0"/>
              </a:rPr>
              <a:t> and a moderator for their Case Managers Community. Dr. Fink-Samnick is Editor of the Heartbeat of Case Management Column for Wolters Kluwer’s </a:t>
            </a:r>
            <a:r>
              <a:rPr lang="en-US" sz="1800" b="0" i="0" u="sng" strike="noStrike" dirty="0">
                <a:solidFill>
                  <a:srgbClr val="0000FF"/>
                </a:solidFill>
                <a:effectLst/>
                <a:highlight>
                  <a:srgbClr val="FFFFFF"/>
                </a:highlight>
                <a:latin typeface="Arial" panose="020B0604020202020204" pitchFamily="34" charset="0"/>
                <a:hlinkClick r:id="rId5"/>
              </a:rPr>
              <a:t>Professional Case Management Journal</a:t>
            </a:r>
            <a:r>
              <a:rPr lang="en-US" sz="1800" b="0" i="0" dirty="0">
                <a:solidFill>
                  <a:srgbClr val="000000"/>
                </a:solidFill>
                <a:effectLst/>
                <a:highlight>
                  <a:srgbClr val="FFFFFF"/>
                </a:highlight>
                <a:latin typeface="Arial" panose="020B0604020202020204" pitchFamily="34" charset="0"/>
              </a:rPr>
              <a:t>, and member of the journal’s editorial advisory board. Dr. Fink-Samnick is also a clinical social work supervision instructor for the National Association of Social Workers of Virginia and Metro DC.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Dr. Fink-Samnick is known for her fierce professional voice. Along with leadership and committee roles across credentialing entities and professional associations, she has shared her expertise with the Gravity Project, the National Coalition for Social Work and Health, and RISE Association. She is the current Vice-Chair of CMSA’s Diversity, Equity, Inclusion, and Belonging Core Committee. Further information is available on her </a:t>
            </a:r>
            <a:r>
              <a:rPr lang="en-US" sz="1800" b="0" i="0" u="sng" strike="noStrike" dirty="0">
                <a:solidFill>
                  <a:srgbClr val="0000FF"/>
                </a:solidFill>
                <a:effectLst/>
                <a:highlight>
                  <a:srgbClr val="FFFFFF"/>
                </a:highlight>
                <a:latin typeface="Arial" panose="020B0604020202020204" pitchFamily="34" charset="0"/>
                <a:hlinkClick r:id="rId5"/>
              </a:rPr>
              <a:t>LinkedIn Profile</a:t>
            </a:r>
            <a:r>
              <a:rPr lang="en-US" sz="1800"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dirty="0"/>
              <a:t>3. </a:t>
            </a:r>
            <a:r>
              <a:rPr lang="en-US" sz="1800" b="0" i="0" dirty="0">
                <a:solidFill>
                  <a:srgbClr val="000000"/>
                </a:solidFill>
                <a:effectLst/>
                <a:highlight>
                  <a:srgbClr val="FFFFFF"/>
                </a:highlight>
                <a:latin typeface="Times New Roman" panose="02020603050405020304" pitchFamily="18" charset="0"/>
              </a:rPr>
              <a:t>Katherine </a:t>
            </a:r>
            <a:r>
              <a:rPr lang="en-US" sz="1800" b="0" i="0" dirty="0" err="1">
                <a:solidFill>
                  <a:srgbClr val="000000"/>
                </a:solidFill>
                <a:effectLst/>
                <a:highlight>
                  <a:srgbClr val="FFFFFF"/>
                </a:highlight>
                <a:latin typeface="Times New Roman" panose="02020603050405020304" pitchFamily="18" charset="0"/>
              </a:rPr>
              <a:t>Marçal</a:t>
            </a:r>
            <a:r>
              <a:rPr lang="en-US" sz="1800" b="0" i="0" dirty="0">
                <a:solidFill>
                  <a:srgbClr val="000000"/>
                </a:solidFill>
                <a:effectLst/>
                <a:highlight>
                  <a:srgbClr val="FFFFFF"/>
                </a:highlight>
                <a:latin typeface="Times New Roman" panose="02020603050405020304" pitchFamily="18" charset="0"/>
              </a:rPr>
              <a:t> is an Assistant Professor in the School of Social Work at Rutgers University and a member of the Child Well-Being Research Network. She received her bachelors, masters, and doctorate degrees from Washington University in St. Louis. Dr. </a:t>
            </a:r>
            <a:r>
              <a:rPr lang="en-US" sz="1800" b="0" i="0" dirty="0" err="1">
                <a:solidFill>
                  <a:srgbClr val="000000"/>
                </a:solidFill>
                <a:effectLst/>
                <a:highlight>
                  <a:srgbClr val="FFFFFF"/>
                </a:highlight>
                <a:latin typeface="Times New Roman" panose="02020603050405020304" pitchFamily="18" charset="0"/>
              </a:rPr>
              <a:t>Marçal’s</a:t>
            </a:r>
            <a:r>
              <a:rPr lang="en-US" sz="1800" b="0" i="0" dirty="0">
                <a:solidFill>
                  <a:srgbClr val="000000"/>
                </a:solidFill>
                <a:effectLst/>
                <a:highlight>
                  <a:srgbClr val="FFFFFF"/>
                </a:highlight>
                <a:latin typeface="Times New Roman" panose="02020603050405020304" pitchFamily="18" charset="0"/>
              </a:rPr>
              <a:t> areas of expertise include housing insecurity and homelessness among families with children, maternal and child mental health, and community-based system dynamics.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Times New Roman" panose="02020603050405020304" pitchFamily="18" charset="0"/>
              </a:rPr>
              <a:t>Dr. </a:t>
            </a:r>
            <a:r>
              <a:rPr lang="en-US" sz="1800" b="0" i="0" dirty="0" err="1">
                <a:solidFill>
                  <a:srgbClr val="000000"/>
                </a:solidFill>
                <a:effectLst/>
                <a:highlight>
                  <a:srgbClr val="FFFFFF"/>
                </a:highlight>
                <a:latin typeface="Times New Roman" panose="02020603050405020304" pitchFamily="18" charset="0"/>
              </a:rPr>
              <a:t>Marçal’s</a:t>
            </a:r>
            <a:r>
              <a:rPr lang="en-US" sz="1800" b="0" i="0" dirty="0">
                <a:solidFill>
                  <a:srgbClr val="000000"/>
                </a:solidFill>
                <a:effectLst/>
                <a:highlight>
                  <a:srgbClr val="FFFFFF"/>
                </a:highlight>
                <a:latin typeface="Times New Roman" panose="02020603050405020304" pitchFamily="18" charset="0"/>
              </a:rPr>
              <a:t> research has been funded by local, state, and federal agencies including the Doris Duke Charitable Foundation, the National Institutes for Health (NIH), the U.S. Department of Housing and Urban Development (HUD), and the National Oceanic and Atmospheric Administration (NOAA). Her work has been published in prominent scholarly journals across disciplines including </a:t>
            </a:r>
            <a:r>
              <a:rPr lang="en-US" sz="1800" b="0" i="1" dirty="0">
                <a:solidFill>
                  <a:srgbClr val="000000"/>
                </a:solidFill>
                <a:effectLst/>
                <a:highlight>
                  <a:srgbClr val="FFFFFF"/>
                </a:highlight>
                <a:latin typeface="Times New Roman" panose="02020603050405020304" pitchFamily="18" charset="0"/>
              </a:rPr>
              <a:t>Annual Review of Public Health, Psychiatry Research, American Journal of Community Psychology, Child Abuse &amp; Neglect</a:t>
            </a:r>
            <a:r>
              <a:rPr lang="en-US" sz="1800" b="0" i="0" dirty="0">
                <a:solidFill>
                  <a:srgbClr val="000000"/>
                </a:solidFill>
                <a:effectLst/>
                <a:highlight>
                  <a:srgbClr val="FFFFFF"/>
                </a:highlight>
                <a:latin typeface="Times New Roman" panose="02020603050405020304" pitchFamily="18" charset="0"/>
              </a:rPr>
              <a:t>, and </a:t>
            </a:r>
            <a:r>
              <a:rPr lang="en-US" sz="1800" b="0" i="1" dirty="0">
                <a:solidFill>
                  <a:srgbClr val="000000"/>
                </a:solidFill>
                <a:effectLst/>
                <a:highlight>
                  <a:srgbClr val="FFFFFF"/>
                </a:highlight>
                <a:latin typeface="Times New Roman" panose="02020603050405020304" pitchFamily="18" charset="0"/>
              </a:rPr>
              <a:t>Journal of Interpersonal Violence</a:t>
            </a:r>
            <a:r>
              <a:rPr lang="en-US" sz="1800" b="0" i="0" dirty="0">
                <a:solidFill>
                  <a:srgbClr val="000000"/>
                </a:solidFill>
                <a:effectLst/>
                <a:highlight>
                  <a:srgbClr val="FFFFFF"/>
                </a:highlight>
                <a:latin typeface="Times New Roman" panose="02020603050405020304" pitchFamily="18" charset="0"/>
              </a:rPr>
              <a:t> among others.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Times New Roman" panose="02020603050405020304" pitchFamily="18" charset="0"/>
              </a:rPr>
              <a:t>Dr. </a:t>
            </a:r>
            <a:r>
              <a:rPr lang="en-US" sz="1800" b="0" i="0" dirty="0" err="1">
                <a:solidFill>
                  <a:srgbClr val="000000"/>
                </a:solidFill>
                <a:effectLst/>
                <a:highlight>
                  <a:srgbClr val="FFFFFF"/>
                </a:highlight>
                <a:latin typeface="Times New Roman" panose="02020603050405020304" pitchFamily="18" charset="0"/>
              </a:rPr>
              <a:t>Marçal</a:t>
            </a:r>
            <a:r>
              <a:rPr lang="en-US" sz="1800" b="0" i="0" dirty="0">
                <a:solidFill>
                  <a:srgbClr val="000000"/>
                </a:solidFill>
                <a:effectLst/>
                <a:highlight>
                  <a:srgbClr val="FFFFFF"/>
                </a:highlight>
                <a:latin typeface="Times New Roman" panose="02020603050405020304" pitchFamily="18" charset="0"/>
              </a:rPr>
              <a:t> actively collaborates with community agencies and policymakers toward ending homelessness, increasing affordable housing, and meeting needs of vulnerable families with children.  </a:t>
            </a:r>
            <a:endParaRPr lang="en-US" b="0" i="0" dirty="0">
              <a:solidFill>
                <a:srgbClr val="000000"/>
              </a:solidFill>
              <a:effectLst/>
              <a:highlight>
                <a:srgbClr val="FFFFFF"/>
              </a:highlight>
              <a:latin typeface="Segoe UI" panose="020B0502040204020203" pitchFamily="34" charset="0"/>
            </a:endParaRPr>
          </a:p>
          <a:p>
            <a:endParaRPr lang="en-US" dirty="0"/>
          </a:p>
          <a:p>
            <a:pPr algn="l" rtl="0" fontAlgn="base"/>
            <a:r>
              <a:rPr lang="en-US" dirty="0"/>
              <a:t>4. </a:t>
            </a:r>
            <a:r>
              <a:rPr lang="en-US" sz="1800" b="0" i="0" dirty="0">
                <a:solidFill>
                  <a:srgbClr val="000000"/>
                </a:solidFill>
                <a:effectLst/>
                <a:highlight>
                  <a:srgbClr val="FFFFFF"/>
                </a:highlight>
                <a:latin typeface="Arial" panose="020B0604020202020204" pitchFamily="34" charset="0"/>
              </a:rPr>
              <a:t>Raquel Mazon Jeffers</a:t>
            </a:r>
            <a:r>
              <a:rPr lang="en-US" sz="1800" b="1" i="0" dirty="0">
                <a:solidFill>
                  <a:srgbClr val="000000"/>
                </a:solidFill>
                <a:effectLst/>
                <a:highlight>
                  <a:srgbClr val="FFFFFF"/>
                </a:highlight>
                <a:latin typeface="Arial" panose="020B0604020202020204" pitchFamily="34" charset="0"/>
              </a:rPr>
              <a:t> </a:t>
            </a:r>
            <a:r>
              <a:rPr lang="en-US" sz="1800" b="0" i="0" dirty="0">
                <a:solidFill>
                  <a:srgbClr val="000000"/>
                </a:solidFill>
                <a:effectLst/>
                <a:highlight>
                  <a:srgbClr val="FFFFFF"/>
                </a:highlight>
                <a:latin typeface="Arial" panose="020B0604020202020204" pitchFamily="34" charset="0"/>
              </a:rPr>
              <a:t>co-directs The Community Health Acceleration Partnership (CHAP), where she provides strategic guidance to the principal investors on modernizing the public health system.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Ms. Mazon Jeffers brings many years of experience leading transformative public health initiatives. She’s impacted health and behavioral health systems on behalf of Government agencies, foundations and non-profits. Much of her work has focused on delivery system reform for vulnerable populations.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Before joining CHAP, Ms. Mazon Jeffers was a Senior Program Officer at The Nicholson Foundation, where she led grantmaking on population health, telehealth, and maternal and child health. The initiatives she launched included the Colette </a:t>
            </a:r>
            <a:r>
              <a:rPr lang="en-US" sz="1800" b="0" i="0" dirty="0" err="1">
                <a:solidFill>
                  <a:srgbClr val="000000"/>
                </a:solidFill>
                <a:effectLst/>
                <a:highlight>
                  <a:srgbClr val="FFFFFF"/>
                </a:highlight>
                <a:latin typeface="Arial" panose="020B0604020202020204" pitchFamily="34" charset="0"/>
              </a:rPr>
              <a:t>LaMothe</a:t>
            </a:r>
            <a:r>
              <a:rPr lang="en-US" sz="1800" b="0" i="0" dirty="0">
                <a:solidFill>
                  <a:srgbClr val="000000"/>
                </a:solidFill>
                <a:effectLst/>
                <a:highlight>
                  <a:srgbClr val="FFFFFF"/>
                </a:highlight>
                <a:latin typeface="Arial" panose="020B0604020202020204" pitchFamily="34" charset="0"/>
              </a:rPr>
              <a:t>-Galette Community Health Worker Institute, the Doula Learning Collaborative, and a New Jersey Telehealth hub.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Prior to Nicholson, Ms. Mazon Jeffers served as Deputy Director of the Division of Mental Health and Addiction Services for the New Jersey Department of Human Services. In this role, she modernized New Jersey’s addition system of care, involving 300 agencies, increasing access and integrating behavioral health and primary care services.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Ms. Mazon Jeffers also served as Director of Managed Care for a large network of Federally Qualified Health Centers. In addition to her state-level work, she’s influenced health policy for the City of Trenton. On behalf of The Ford Foundation, she facilitated the formation of the first grassroots women-of-color health advocacy organization which is now at the forefront of the birth-equity movement.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rial" panose="020B0604020202020204" pitchFamily="34" charset="0"/>
              </a:rPr>
              <a:t>Ms. Mazon Jeffers holds two Master’s degrees, one in Public Health and the other in International Affairs. </a:t>
            </a:r>
            <a:endParaRPr lang="en-US" b="0" i="0" dirty="0">
              <a:solidFill>
                <a:srgbClr val="000000"/>
              </a:solidFill>
              <a:effectLst/>
              <a:highlight>
                <a:srgbClr val="FFFFFF"/>
              </a:highlight>
              <a:latin typeface="Segoe UI" panose="020B0502040204020203" pitchFamily="34" charset="0"/>
            </a:endParaRPr>
          </a:p>
          <a:p>
            <a:endParaRPr lang="en-US" dirty="0"/>
          </a:p>
          <a:p>
            <a:pPr algn="l" rtl="0" fontAlgn="base"/>
            <a:r>
              <a:rPr lang="en-US" dirty="0"/>
              <a:t>5. </a:t>
            </a:r>
            <a:r>
              <a:rPr lang="en-US" sz="1800" b="0" i="0" dirty="0">
                <a:solidFill>
                  <a:srgbClr val="000000"/>
                </a:solidFill>
                <a:effectLst/>
                <a:highlight>
                  <a:srgbClr val="FFFFFF"/>
                </a:highlight>
                <a:latin typeface="Calibri" panose="020F0502020204030204" pitchFamily="34" charset="0"/>
              </a:rPr>
              <a:t>Leigh Wilson-Hall, MSW serves as the Director of Care Management and Redesign Initiatives. In this role she oversees an interdisciplinary team that works with regional partners to pilot and implement programming to support patients with complex health and social needs. This includes the Camden Coalition’s patient-facing care management initiatives, the Medical Legal Partnership and the clinical redesign team. Leigh previously oversaw the clinical redesign team with a focus on behavioral health, maternal and child health and harm reduction initiatives. Prior to joining the Coalition, Leigh was with the Children’s Hospital of Philadelphia, where she worked closely with clinical teams to design and measure community-oriented interventions. Leigh holds a Master of Social Work from the University of Pennsylvania.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r>
              <a:rPr lang="en-US" dirty="0"/>
              <a:t>6. </a:t>
            </a:r>
            <a:r>
              <a:rPr lang="en-US" b="0" i="0" dirty="0">
                <a:solidFill>
                  <a:srgbClr val="000000"/>
                </a:solidFill>
                <a:effectLst/>
                <a:highlight>
                  <a:srgbClr val="FFFFFF"/>
                </a:highlight>
                <a:latin typeface="IBM Plex Sans" panose="020B0503050203000203" pitchFamily="34" charset="0"/>
              </a:rPr>
              <a:t>Jamal Brown is an inspirational community member, father, coach, and mentor who strives to set a good example for the next generation. He was inspired to do this work because he knows what it is like not to have the type of encouragement he now gives to others. Jamal is an active member of Camden Coalition’s Community Advisory Committee and Housing First group, an alumni of the National Consumer Scholar program, and a Camden County </a:t>
            </a:r>
            <a:r>
              <a:rPr lang="en-US" b="0" i="0" dirty="0" err="1">
                <a:solidFill>
                  <a:srgbClr val="000000"/>
                </a:solidFill>
                <a:effectLst/>
                <a:highlight>
                  <a:srgbClr val="FFFFFF"/>
                </a:highlight>
                <a:latin typeface="IBM Plex Sans" panose="020B0503050203000203" pitchFamily="34" charset="0"/>
              </a:rPr>
              <a:t>NuEntry</a:t>
            </a:r>
            <a:r>
              <a:rPr lang="en-US" b="0" i="0" dirty="0">
                <a:solidFill>
                  <a:srgbClr val="000000"/>
                </a:solidFill>
                <a:effectLst/>
                <a:highlight>
                  <a:srgbClr val="FFFFFF"/>
                </a:highlight>
                <a:latin typeface="IBM Plex Sans" panose="020B0503050203000203" pitchFamily="34" charset="0"/>
              </a:rPr>
              <a:t> Opportunity Specialist where he helps people who are leaving incarceration to integrate back into society and not feel alone. In 2019 he shared testimony at the New Jersey State House of Representatives to support passage of a bill to improve access to state IDs and driver’s licenses. In his free time, Jamal enjoys playing video games, reading the Bible, and spending time with positive people.</a:t>
            </a:r>
          </a:p>
          <a:p>
            <a:endParaRPr lang="en-US" b="0" i="0" dirty="0">
              <a:solidFill>
                <a:srgbClr val="000000"/>
              </a:solidFill>
              <a:effectLst/>
              <a:highlight>
                <a:srgbClr val="FFFFFF"/>
              </a:highlight>
              <a:latin typeface="IBM Plex Sans" panose="020B0503050203000203" pitchFamily="34" charset="0"/>
            </a:endParaRPr>
          </a:p>
          <a:p>
            <a:r>
              <a:rPr lang="en-US" b="0" i="0" dirty="0">
                <a:solidFill>
                  <a:srgbClr val="000000"/>
                </a:solidFill>
                <a:effectLst/>
                <a:highlight>
                  <a:srgbClr val="FFFFFF"/>
                </a:highlight>
                <a:latin typeface="IBM Plex Sans" panose="020B0503050203000203" pitchFamily="34" charset="0"/>
              </a:rPr>
              <a:t>7. Ren Pelley, CRSP (she/they) is a Certified Recovery Support Practitioner who works across Southern New Jersey as a Peer Support Specialist and Expressive Arts Facilitator. They use their lived experience with their LGBTQ+ identity, neurodiversity, chronic pain, and mental health recovery not only to support their peers who are facing challenges, but to consult other peer providers in enrichment activities that embody the quote “see what’s strong, not what’s wrong.” Ren was inspired to become a peer specialist during their own time in a mental health outpatient program. They had never met a peer specialist, and for the first time since hospitalization they finally felt “seen,” and found a sense of purpose in bringing that same hope to others. Ren received their diploma as an adult at the Goodwill Industries Helms Academy, received their credentials through the NJ Mental Health Association, and has trained for a year learning recovery-based cognitive therapy for peer providers with the Rutgers and Beck Institute’s CT-R program. They are currently pursuing further education in psychiatric rehabilitation.</a:t>
            </a:r>
          </a:p>
          <a:p>
            <a:endParaRPr lang="en-US" b="0" i="0" dirty="0">
              <a:solidFill>
                <a:srgbClr val="000000"/>
              </a:solidFill>
              <a:effectLst/>
              <a:highlight>
                <a:srgbClr val="FFFFFF"/>
              </a:highlight>
              <a:latin typeface="IBM Plex Sans" panose="020B0503050203000203" pitchFamily="34" charset="0"/>
            </a:endParaRPr>
          </a:p>
          <a:p>
            <a:r>
              <a:rPr lang="en-US" b="0" i="0" dirty="0">
                <a:solidFill>
                  <a:srgbClr val="000000"/>
                </a:solidFill>
                <a:effectLst/>
                <a:highlight>
                  <a:srgbClr val="FFFFFF"/>
                </a:highlight>
                <a:latin typeface="IBM Plex Sans" panose="020B0503050203000203" pitchFamily="34" charset="0"/>
              </a:rPr>
              <a:t>8. Aracelis Quinones is the Coordinator of </a:t>
            </a:r>
            <a:r>
              <a:rPr lang="en-US" b="0" i="0" dirty="0" err="1">
                <a:solidFill>
                  <a:srgbClr val="000000"/>
                </a:solidFill>
                <a:effectLst/>
                <a:highlight>
                  <a:srgbClr val="FFFFFF"/>
                </a:highlight>
                <a:latin typeface="IBM Plex Sans" panose="020B0503050203000203" pitchFamily="34" charset="0"/>
              </a:rPr>
              <a:t>Poder</a:t>
            </a:r>
            <a:r>
              <a:rPr lang="en-US" b="0" i="0" dirty="0">
                <a:solidFill>
                  <a:srgbClr val="000000"/>
                </a:solidFill>
                <a:effectLst/>
                <a:highlight>
                  <a:srgbClr val="FFFFFF"/>
                </a:highlight>
                <a:latin typeface="IBM Plex Sans" panose="020B0503050203000203" pitchFamily="34" charset="0"/>
              </a:rPr>
              <a:t> Latino (Latino Power), a group for people living with HIV/AIDS, and a woman living with HIV for the past 34 years. She is passionate about her work with underserved and Spanish-speaking HIV+ communities. After moving from Puerto Rico to New York, she started working in the social services field with the Coalition for Hispanic Family Services in Brooklyn where she assisted facilitating an HIV positive women’s group and advocated for clients’ rights. Aside from her work as a coordinator with </a:t>
            </a:r>
            <a:r>
              <a:rPr lang="en-US" b="0" i="0" dirty="0" err="1">
                <a:solidFill>
                  <a:srgbClr val="000000"/>
                </a:solidFill>
                <a:effectLst/>
                <a:highlight>
                  <a:srgbClr val="FFFFFF"/>
                </a:highlight>
                <a:latin typeface="IBM Plex Sans" panose="020B0503050203000203" pitchFamily="34" charset="0"/>
              </a:rPr>
              <a:t>Poder</a:t>
            </a:r>
            <a:r>
              <a:rPr lang="en-US" b="0" i="0" dirty="0">
                <a:solidFill>
                  <a:srgbClr val="000000"/>
                </a:solidFill>
                <a:effectLst/>
                <a:highlight>
                  <a:srgbClr val="FFFFFF"/>
                </a:highlight>
                <a:latin typeface="IBM Plex Sans" panose="020B0503050203000203" pitchFamily="34" charset="0"/>
              </a:rPr>
              <a:t> Latino, one of the longest-lived HIV education and support programs with Latinos in the U.S, since 1998 she has worked with the Latino Commission on AIDS, advocating and fighting HIV stigma. In her spare time, she loves to spend time with family and friends, cooking, doing research on the internet, and giving a hand to those in need, especially women living with HIV.</a:t>
            </a:r>
            <a:endParaRPr lang="en-US" dirty="0"/>
          </a:p>
        </p:txBody>
      </p:sp>
      <p:sp>
        <p:nvSpPr>
          <p:cNvPr id="4" name="Slide Number Placeholder 3"/>
          <p:cNvSpPr>
            <a:spLocks noGrp="1"/>
          </p:cNvSpPr>
          <p:nvPr>
            <p:ph type="sldNum" sz="quarter" idx="5"/>
          </p:nvPr>
        </p:nvSpPr>
        <p:spPr/>
        <p:txBody>
          <a:bodyPr/>
          <a:lstStyle/>
          <a:p>
            <a:fld id="{12373EBB-2A7F-4804-86FD-16A76C5F3680}" type="slidenum">
              <a:rPr lang="en-US" smtClean="0"/>
              <a:t>4</a:t>
            </a:fld>
            <a:endParaRPr lang="en-US"/>
          </a:p>
        </p:txBody>
      </p:sp>
    </p:spTree>
    <p:extLst>
      <p:ext uri="{BB962C8B-B14F-4D97-AF65-F5344CB8AC3E}">
        <p14:creationId xmlns:p14="http://schemas.microsoft.com/office/powerpoint/2010/main" val="263281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SDOHLC Infographic:</a:t>
            </a:r>
          </a:p>
          <a:p>
            <a:r>
              <a:rPr lang="en-US" dirty="0"/>
              <a:t>https://qip-nj.nj.gov/Documents/QIP-NJ_SDOH_Infographic.pdf </a:t>
            </a:r>
          </a:p>
        </p:txBody>
      </p:sp>
      <p:sp>
        <p:nvSpPr>
          <p:cNvPr id="4" name="Slide Number Placeholder 3"/>
          <p:cNvSpPr>
            <a:spLocks noGrp="1"/>
          </p:cNvSpPr>
          <p:nvPr>
            <p:ph type="sldNum" sz="quarter" idx="5"/>
          </p:nvPr>
        </p:nvSpPr>
        <p:spPr/>
        <p:txBody>
          <a:bodyPr/>
          <a:lstStyle/>
          <a:p>
            <a:fld id="{12373EBB-2A7F-4804-86FD-16A76C5F3680}" type="slidenum">
              <a:rPr lang="en-US" smtClean="0"/>
              <a:t>5</a:t>
            </a:fld>
            <a:endParaRPr lang="en-US"/>
          </a:p>
        </p:txBody>
      </p:sp>
    </p:spTree>
    <p:extLst>
      <p:ext uri="{BB962C8B-B14F-4D97-AF65-F5344CB8AC3E}">
        <p14:creationId xmlns:p14="http://schemas.microsoft.com/office/powerpoint/2010/main" val="2424590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2373EBB-2A7F-4804-86FD-16A76C5F3680}" type="slidenum">
              <a:rPr lang="en-US" smtClean="0"/>
              <a:t>6</a:t>
            </a:fld>
            <a:endParaRPr lang="en-US"/>
          </a:p>
        </p:txBody>
      </p:sp>
    </p:spTree>
    <p:extLst>
      <p:ext uri="{BB962C8B-B14F-4D97-AF65-F5344CB8AC3E}">
        <p14:creationId xmlns:p14="http://schemas.microsoft.com/office/powerpoint/2010/main" val="2966639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73EBB-2A7F-4804-86FD-16A76C5F3680}" type="slidenum">
              <a:rPr lang="en-US" smtClean="0"/>
              <a:t>7</a:t>
            </a:fld>
            <a:endParaRPr lang="en-US"/>
          </a:p>
        </p:txBody>
      </p:sp>
    </p:spTree>
    <p:extLst>
      <p:ext uri="{BB962C8B-B14F-4D97-AF65-F5344CB8AC3E}">
        <p14:creationId xmlns:p14="http://schemas.microsoft.com/office/powerpoint/2010/main" val="63828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3343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373EBB-2A7F-4804-86FD-16A76C5F368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821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261884" y="6354442"/>
            <a:ext cx="4114800" cy="365125"/>
          </a:xfrm>
        </p:spPr>
        <p:txBody>
          <a:bodyPr/>
          <a:lstStyle/>
          <a:p>
            <a:r>
              <a:rPr lang="en-US"/>
              <a:t>Prepared by Public Consulting Group</a:t>
            </a:r>
          </a:p>
        </p:txBody>
      </p:sp>
      <p:sp>
        <p:nvSpPr>
          <p:cNvPr id="6" name="Slide Number Placeholder 5"/>
          <p:cNvSpPr>
            <a:spLocks noGrp="1"/>
          </p:cNvSpPr>
          <p:nvPr>
            <p:ph type="sldNum" sz="quarter" idx="12"/>
          </p:nvPr>
        </p:nvSpPr>
        <p:spPr>
          <a:xfrm>
            <a:off x="9152860" y="6354441"/>
            <a:ext cx="2743200" cy="365125"/>
          </a:xfrm>
        </p:spPr>
        <p:txBody>
          <a:bodyPr/>
          <a:lstStyle/>
          <a:p>
            <a:fld id="{5A774AA6-F414-4EAB-B971-BC2BDCB0FD3E}" type="slidenum">
              <a:rPr lang="en-US" smtClean="0"/>
              <a:t>‹#›</a:t>
            </a:fld>
            <a:endParaRPr lang="en-US"/>
          </a:p>
        </p:txBody>
      </p:sp>
    </p:spTree>
    <p:extLst>
      <p:ext uri="{BB962C8B-B14F-4D97-AF65-F5344CB8AC3E}">
        <p14:creationId xmlns:p14="http://schemas.microsoft.com/office/powerpoint/2010/main" val="22889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3341" y="449268"/>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917373" y="987431"/>
            <a:ext cx="6711285"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563341" y="2049468"/>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158215" y="6301278"/>
            <a:ext cx="4114800" cy="365125"/>
          </a:xfrm>
        </p:spPr>
        <p:txBody>
          <a:bodyPr/>
          <a:lstStyle/>
          <a:p>
            <a:r>
              <a:rPr lang="en-US"/>
              <a:t>Prepared by Public Consulting Group</a:t>
            </a:r>
          </a:p>
        </p:txBody>
      </p:sp>
      <p:sp>
        <p:nvSpPr>
          <p:cNvPr id="7" name="Slide Number Placeholder 6"/>
          <p:cNvSpPr>
            <a:spLocks noGrp="1"/>
          </p:cNvSpPr>
          <p:nvPr>
            <p:ph type="sldNum" sz="quarter" idx="12"/>
          </p:nvPr>
        </p:nvSpPr>
        <p:spPr>
          <a:xfrm>
            <a:off x="8885458" y="6301279"/>
            <a:ext cx="2743200" cy="365125"/>
          </a:xfrm>
        </p:spPr>
        <p:txBody>
          <a:bodyPr/>
          <a:lstStyle/>
          <a:p>
            <a:fld id="{5A774AA6-F414-4EAB-B971-BC2BDCB0FD3E}" type="slidenum">
              <a:rPr lang="en-US" smtClean="0"/>
              <a:t>‹#›</a:t>
            </a:fld>
            <a:endParaRPr lang="en-US"/>
          </a:p>
        </p:txBody>
      </p:sp>
    </p:spTree>
    <p:extLst>
      <p:ext uri="{BB962C8B-B14F-4D97-AF65-F5344CB8AC3E}">
        <p14:creationId xmlns:p14="http://schemas.microsoft.com/office/powerpoint/2010/main" val="184806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Prepared by Public Consulting Group</a:t>
            </a:r>
          </a:p>
        </p:txBody>
      </p:sp>
      <p:sp>
        <p:nvSpPr>
          <p:cNvPr id="6" name="Slide Number Placeholder 5"/>
          <p:cNvSpPr>
            <a:spLocks noGrp="1"/>
          </p:cNvSpPr>
          <p:nvPr>
            <p:ph type="sldNum" sz="quarter" idx="12"/>
          </p:nvPr>
        </p:nvSpPr>
        <p:spPr/>
        <p:txBody>
          <a:bodyPr/>
          <a:lstStyle/>
          <a:p>
            <a:fld id="{5A774AA6-F414-4EAB-B971-BC2BDCB0FD3E}" type="slidenum">
              <a:rPr lang="en-US" smtClean="0"/>
              <a:t>‹#›</a:t>
            </a:fld>
            <a:endParaRPr lang="en-US"/>
          </a:p>
        </p:txBody>
      </p:sp>
    </p:spTree>
    <p:extLst>
      <p:ext uri="{BB962C8B-B14F-4D97-AF65-F5344CB8AC3E}">
        <p14:creationId xmlns:p14="http://schemas.microsoft.com/office/powerpoint/2010/main" val="2898414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Prepared by Public Consulting Group</a:t>
            </a:r>
          </a:p>
        </p:txBody>
      </p:sp>
      <p:sp>
        <p:nvSpPr>
          <p:cNvPr id="6" name="Slide Number Placeholder 5"/>
          <p:cNvSpPr>
            <a:spLocks noGrp="1"/>
          </p:cNvSpPr>
          <p:nvPr>
            <p:ph type="sldNum" sz="quarter" idx="12"/>
          </p:nvPr>
        </p:nvSpPr>
        <p:spPr/>
        <p:txBody>
          <a:bodyPr/>
          <a:lstStyle/>
          <a:p>
            <a:fld id="{5A774AA6-F414-4EAB-B971-BC2BDCB0FD3E}" type="slidenum">
              <a:rPr lang="en-US" smtClean="0"/>
              <a:t>‹#›</a:t>
            </a:fld>
            <a:endParaRPr lang="en-US"/>
          </a:p>
        </p:txBody>
      </p:sp>
    </p:spTree>
    <p:extLst>
      <p:ext uri="{BB962C8B-B14F-4D97-AF65-F5344CB8AC3E}">
        <p14:creationId xmlns:p14="http://schemas.microsoft.com/office/powerpoint/2010/main" val="847844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Char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342900" y="531552"/>
            <a:ext cx="11449409" cy="5317980"/>
          </a:xfrm>
          <a:solidFill>
            <a:schemeClr val="bg1">
              <a:lumMod val="95000"/>
            </a:schemeClr>
          </a:solidFill>
        </p:spPr>
        <p:txBody>
          <a:bodyPr anchor="ctr">
            <a:normAutofit/>
          </a:bodyPr>
          <a:lstStyle>
            <a:lvl1pPr algn="ctr">
              <a:defRPr sz="2800">
                <a:solidFill>
                  <a:srgbClr val="C00000"/>
                </a:solidFill>
              </a:defRPr>
            </a:lvl1pPr>
          </a:lstStyle>
          <a:p>
            <a:r>
              <a:rPr lang="en-US"/>
              <a:t>Click here to start making a chart</a:t>
            </a:r>
          </a:p>
        </p:txBody>
      </p:sp>
    </p:spTree>
    <p:extLst>
      <p:ext uri="{BB962C8B-B14F-4D97-AF65-F5344CB8AC3E}">
        <p14:creationId xmlns:p14="http://schemas.microsoft.com/office/powerpoint/2010/main" val="2604337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9D94B3A-FA1E-4AB2-A120-CB79D9029316}"/>
              </a:ext>
            </a:extLst>
          </p:cNvPr>
          <p:cNvSpPr/>
          <p:nvPr userDrawn="1"/>
        </p:nvSpPr>
        <p:spPr>
          <a:xfrm rot="10800000">
            <a:off x="-1" y="6406890"/>
            <a:ext cx="12192000" cy="451110"/>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1" name="Picture 40">
            <a:extLst>
              <a:ext uri="{FF2B5EF4-FFF2-40B4-BE49-F238E27FC236}">
                <a16:creationId xmlns:a16="http://schemas.microsoft.com/office/drawing/2014/main" id="{8B89BE29-628D-4B04-B3D5-911B368C0B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751"/>
          <a:stretch/>
        </p:blipFill>
        <p:spPr>
          <a:xfrm>
            <a:off x="1" y="-5009"/>
            <a:ext cx="12192000" cy="5629008"/>
          </a:xfrm>
          <a:prstGeom prst="rect">
            <a:avLst/>
          </a:prstGeom>
        </p:spPr>
      </p:pic>
      <p:grpSp>
        <p:nvGrpSpPr>
          <p:cNvPr id="40" name="Group 39">
            <a:extLst>
              <a:ext uri="{FF2B5EF4-FFF2-40B4-BE49-F238E27FC236}">
                <a16:creationId xmlns:a16="http://schemas.microsoft.com/office/drawing/2014/main" id="{8D2CEB89-E550-41B9-B813-43EB8C7AA934}"/>
              </a:ext>
            </a:extLst>
          </p:cNvPr>
          <p:cNvGrpSpPr/>
          <p:nvPr userDrawn="1"/>
        </p:nvGrpSpPr>
        <p:grpSpPr>
          <a:xfrm>
            <a:off x="-2482934" y="-1049044"/>
            <a:ext cx="6022001" cy="5641265"/>
            <a:chOff x="-224263" y="-265649"/>
            <a:chExt cx="5435076" cy="6677116"/>
          </a:xfrm>
        </p:grpSpPr>
        <p:sp>
          <p:nvSpPr>
            <p:cNvPr id="42" name="Rectangle: Rounded Corners 41">
              <a:extLst>
                <a:ext uri="{FF2B5EF4-FFF2-40B4-BE49-F238E27FC236}">
                  <a16:creationId xmlns:a16="http://schemas.microsoft.com/office/drawing/2014/main" id="{96C1D8D6-FDA6-4274-ABB3-A4B9B50F6084}"/>
                </a:ext>
              </a:extLst>
            </p:cNvPr>
            <p:cNvSpPr/>
            <p:nvPr userDrawn="1"/>
          </p:nvSpPr>
          <p:spPr>
            <a:xfrm>
              <a:off x="2629290" y="277172"/>
              <a:ext cx="2550753" cy="243699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Rectangle: Rounded Corners 42">
              <a:extLst>
                <a:ext uri="{FF2B5EF4-FFF2-40B4-BE49-F238E27FC236}">
                  <a16:creationId xmlns:a16="http://schemas.microsoft.com/office/drawing/2014/main" id="{1523A48E-4FF3-4CC0-85A0-11F79A12AD94}"/>
                </a:ext>
              </a:extLst>
            </p:cNvPr>
            <p:cNvSpPr/>
            <p:nvPr userDrawn="1"/>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Rectangle: Rounded Corners 43">
              <a:extLst>
                <a:ext uri="{FF2B5EF4-FFF2-40B4-BE49-F238E27FC236}">
                  <a16:creationId xmlns:a16="http://schemas.microsoft.com/office/drawing/2014/main" id="{44F6DF8F-788E-4563-BFAC-3A3566B570EE}"/>
                </a:ext>
              </a:extLst>
            </p:cNvPr>
            <p:cNvSpPr/>
            <p:nvPr userDrawn="1"/>
          </p:nvSpPr>
          <p:spPr>
            <a:xfrm>
              <a:off x="4245773" y="3395554"/>
              <a:ext cx="606554" cy="606555"/>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Rounded Corners 44">
              <a:extLst>
                <a:ext uri="{FF2B5EF4-FFF2-40B4-BE49-F238E27FC236}">
                  <a16:creationId xmlns:a16="http://schemas.microsoft.com/office/drawing/2014/main" id="{69744985-E863-4632-BF17-B74EAD308086}"/>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Rectangle: Rounded Corners 45">
              <a:extLst>
                <a:ext uri="{FF2B5EF4-FFF2-40B4-BE49-F238E27FC236}">
                  <a16:creationId xmlns:a16="http://schemas.microsoft.com/office/drawing/2014/main" id="{27015F2B-3CF5-4F7E-B827-A23CD29ECF6F}"/>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Rectangle: Rounded Corners 46">
              <a:extLst>
                <a:ext uri="{FF2B5EF4-FFF2-40B4-BE49-F238E27FC236}">
                  <a16:creationId xmlns:a16="http://schemas.microsoft.com/office/drawing/2014/main" id="{7FFA5588-D36D-40DC-9203-167909D35CBF}"/>
                </a:ext>
              </a:extLst>
            </p:cNvPr>
            <p:cNvSpPr/>
            <p:nvPr userDrawn="1"/>
          </p:nvSpPr>
          <p:spPr>
            <a:xfrm>
              <a:off x="-224263" y="2318415"/>
              <a:ext cx="592307" cy="592307"/>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Rectangle: Rounded Corners 47">
              <a:extLst>
                <a:ext uri="{FF2B5EF4-FFF2-40B4-BE49-F238E27FC236}">
                  <a16:creationId xmlns:a16="http://schemas.microsoft.com/office/drawing/2014/main" id="{E77A01E0-8D6D-42A4-AA35-D1E7895BAFA3}"/>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Rectangle: Rounded Corners 48">
              <a:extLst>
                <a:ext uri="{FF2B5EF4-FFF2-40B4-BE49-F238E27FC236}">
                  <a16:creationId xmlns:a16="http://schemas.microsoft.com/office/drawing/2014/main" id="{064309E9-959F-46E0-91E7-916A27203A8A}"/>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Rectangle: Rounded Corners 49">
              <a:extLst>
                <a:ext uri="{FF2B5EF4-FFF2-40B4-BE49-F238E27FC236}">
                  <a16:creationId xmlns:a16="http://schemas.microsoft.com/office/drawing/2014/main" id="{7ACB2FE5-0282-401E-B231-60F8C8AF472F}"/>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Rectangle: Rounded Corners 50">
              <a:extLst>
                <a:ext uri="{FF2B5EF4-FFF2-40B4-BE49-F238E27FC236}">
                  <a16:creationId xmlns:a16="http://schemas.microsoft.com/office/drawing/2014/main" id="{D3DDCE68-429C-49C1-8783-8427D6BC8098}"/>
                </a:ext>
              </a:extLst>
            </p:cNvPr>
            <p:cNvSpPr/>
            <p:nvPr userDrawn="1"/>
          </p:nvSpPr>
          <p:spPr>
            <a:xfrm>
              <a:off x="4602497" y="3662023"/>
              <a:ext cx="507084"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Rectangle: Rounded Corners 51">
              <a:extLst>
                <a:ext uri="{FF2B5EF4-FFF2-40B4-BE49-F238E27FC236}">
                  <a16:creationId xmlns:a16="http://schemas.microsoft.com/office/drawing/2014/main" id="{C98C1E30-CDB4-434F-AEFA-7B994AF0395D}"/>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Rectangle: Rounded Corners 52">
              <a:extLst>
                <a:ext uri="{FF2B5EF4-FFF2-40B4-BE49-F238E27FC236}">
                  <a16:creationId xmlns:a16="http://schemas.microsoft.com/office/drawing/2014/main" id="{63A194C1-B5EF-46FA-A111-FAB751E5FE8D}"/>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Rectangle: Rounded Corners 53">
              <a:extLst>
                <a:ext uri="{FF2B5EF4-FFF2-40B4-BE49-F238E27FC236}">
                  <a16:creationId xmlns:a16="http://schemas.microsoft.com/office/drawing/2014/main" id="{C3A67FFE-804A-44BC-8228-CE801F660F80}"/>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Rectangle: Rounded Corners 54">
              <a:extLst>
                <a:ext uri="{FF2B5EF4-FFF2-40B4-BE49-F238E27FC236}">
                  <a16:creationId xmlns:a16="http://schemas.microsoft.com/office/drawing/2014/main" id="{4789108F-686B-4B54-9DDE-2360E0FCF70B}"/>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6" name="Group 55">
            <a:extLst>
              <a:ext uri="{FF2B5EF4-FFF2-40B4-BE49-F238E27FC236}">
                <a16:creationId xmlns:a16="http://schemas.microsoft.com/office/drawing/2014/main" id="{76B591D0-57A6-49F4-B9CC-4FBEDC08BD6F}"/>
              </a:ext>
            </a:extLst>
          </p:cNvPr>
          <p:cNvGrpSpPr/>
          <p:nvPr userDrawn="1"/>
        </p:nvGrpSpPr>
        <p:grpSpPr>
          <a:xfrm>
            <a:off x="8775288" y="2024925"/>
            <a:ext cx="5968803" cy="5091448"/>
            <a:chOff x="-757990" y="-265649"/>
            <a:chExt cx="5968803" cy="6677116"/>
          </a:xfrm>
        </p:grpSpPr>
        <p:sp>
          <p:nvSpPr>
            <p:cNvPr id="57" name="Rectangle: Rounded Corners 56">
              <a:extLst>
                <a:ext uri="{FF2B5EF4-FFF2-40B4-BE49-F238E27FC236}">
                  <a16:creationId xmlns:a16="http://schemas.microsoft.com/office/drawing/2014/main" id="{FD7FEC82-17F4-4CD6-9DF4-BFD028DED7C5}"/>
                </a:ext>
              </a:extLst>
            </p:cNvPr>
            <p:cNvSpPr/>
            <p:nvPr userDrawn="1"/>
          </p:nvSpPr>
          <p:spPr>
            <a:xfrm>
              <a:off x="1433621" y="3004234"/>
              <a:ext cx="1962243" cy="1962244"/>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Rectangle: Rounded Corners 57">
              <a:extLst>
                <a:ext uri="{FF2B5EF4-FFF2-40B4-BE49-F238E27FC236}">
                  <a16:creationId xmlns:a16="http://schemas.microsoft.com/office/drawing/2014/main" id="{0EC6FDC3-4AA1-47F9-9890-B24C97D42A6B}"/>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Rectangle: Rounded Corners 58">
              <a:extLst>
                <a:ext uri="{FF2B5EF4-FFF2-40B4-BE49-F238E27FC236}">
                  <a16:creationId xmlns:a16="http://schemas.microsoft.com/office/drawing/2014/main" id="{FCFB4B49-5B4E-4275-A58A-C7DC40C3014C}"/>
                </a:ext>
              </a:extLst>
            </p:cNvPr>
            <p:cNvSpPr/>
            <p:nvPr userDrawn="1"/>
          </p:nvSpPr>
          <p:spPr>
            <a:xfrm>
              <a:off x="-757990" y="2122384"/>
              <a:ext cx="1032243" cy="950748"/>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Rectangle: Rounded Corners 59">
              <a:extLst>
                <a:ext uri="{FF2B5EF4-FFF2-40B4-BE49-F238E27FC236}">
                  <a16:creationId xmlns:a16="http://schemas.microsoft.com/office/drawing/2014/main" id="{77DA541B-FE26-473C-A800-57DE97275157}"/>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Rectangle: Rounded Corners 60">
              <a:extLst>
                <a:ext uri="{FF2B5EF4-FFF2-40B4-BE49-F238E27FC236}">
                  <a16:creationId xmlns:a16="http://schemas.microsoft.com/office/drawing/2014/main" id="{06F3F5DC-C98D-4313-AF0D-6385D3676A18}"/>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Rectangle: Rounded Corners 61">
              <a:extLst>
                <a:ext uri="{FF2B5EF4-FFF2-40B4-BE49-F238E27FC236}">
                  <a16:creationId xmlns:a16="http://schemas.microsoft.com/office/drawing/2014/main" id="{2871BF3B-DA85-474C-95E2-81CAC2314C01}"/>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Rectangle: Rounded Corners 62">
              <a:extLst>
                <a:ext uri="{FF2B5EF4-FFF2-40B4-BE49-F238E27FC236}">
                  <a16:creationId xmlns:a16="http://schemas.microsoft.com/office/drawing/2014/main" id="{9BD4F886-25F8-4661-8C12-3922AA797B4B}"/>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Rectangle: Rounded Corners 63">
              <a:extLst>
                <a:ext uri="{FF2B5EF4-FFF2-40B4-BE49-F238E27FC236}">
                  <a16:creationId xmlns:a16="http://schemas.microsoft.com/office/drawing/2014/main" id="{5B977E79-893E-419E-9737-396278A5976D}"/>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Rectangle: Rounded Corners 64">
              <a:extLst>
                <a:ext uri="{FF2B5EF4-FFF2-40B4-BE49-F238E27FC236}">
                  <a16:creationId xmlns:a16="http://schemas.microsoft.com/office/drawing/2014/main" id="{6D1BA4ED-FAC5-40D5-8EAB-A30E9C6733F7}"/>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Rectangle: Rounded Corners 65">
              <a:extLst>
                <a:ext uri="{FF2B5EF4-FFF2-40B4-BE49-F238E27FC236}">
                  <a16:creationId xmlns:a16="http://schemas.microsoft.com/office/drawing/2014/main" id="{FB1A5A48-86FE-4B17-ADD7-754FC81E1D8B}"/>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Rectangle: Rounded Corners 66">
              <a:extLst>
                <a:ext uri="{FF2B5EF4-FFF2-40B4-BE49-F238E27FC236}">
                  <a16:creationId xmlns:a16="http://schemas.microsoft.com/office/drawing/2014/main" id="{110248DA-C7F0-4255-8ECE-50CB0C6C6AF5}"/>
                </a:ext>
              </a:extLst>
            </p:cNvPr>
            <p:cNvSpPr/>
            <p:nvPr userDrawn="1"/>
          </p:nvSpPr>
          <p:spPr>
            <a:xfrm>
              <a:off x="194582" y="804821"/>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p:cNvSpPr>
            <a:spLocks noGrp="1"/>
          </p:cNvSpPr>
          <p:nvPr>
            <p:ph type="ctrTitle"/>
          </p:nvPr>
        </p:nvSpPr>
        <p:spPr>
          <a:xfrm>
            <a:off x="1156946" y="451110"/>
            <a:ext cx="10496317" cy="2503430"/>
          </a:xfrm>
        </p:spPr>
        <p:txBody>
          <a:bodyPr anchor="b">
            <a:normAutofit/>
          </a:bodyPr>
          <a:lstStyle>
            <a:lvl1pPr algn="l">
              <a:defRPr sz="320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1156946" y="3042256"/>
            <a:ext cx="10496317" cy="1499438"/>
          </a:xfrm>
        </p:spPr>
        <p:txBody>
          <a:bodyPr>
            <a:normAutofit/>
          </a:bodyPr>
          <a:lstStyle>
            <a:lvl1pPr marL="0" indent="0" algn="l">
              <a:buNone/>
              <a:defRPr sz="1800">
                <a:solidFill>
                  <a:schemeClr val="bg1"/>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63431557-7C90-4B71-9C47-ED4764EF5FA5}"/>
              </a:ext>
            </a:extLst>
          </p:cNvPr>
          <p:cNvSpPr>
            <a:spLocks noGrp="1"/>
          </p:cNvSpPr>
          <p:nvPr>
            <p:ph type="body" sz="quarter" idx="10"/>
          </p:nvPr>
        </p:nvSpPr>
        <p:spPr>
          <a:xfrm>
            <a:off x="1157185" y="4706712"/>
            <a:ext cx="10496052" cy="382054"/>
          </a:xfrm>
        </p:spPr>
        <p:txBody>
          <a:bodyPr/>
          <a:lstStyle>
            <a:lvl1pPr>
              <a:defRPr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68" name="Picture 67">
            <a:extLst>
              <a:ext uri="{FF2B5EF4-FFF2-40B4-BE49-F238E27FC236}">
                <a16:creationId xmlns:a16="http://schemas.microsoft.com/office/drawing/2014/main" id="{7E666B85-DB6D-48D9-B964-431149425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662" y="6009303"/>
            <a:ext cx="2314367" cy="532745"/>
          </a:xfrm>
          <a:prstGeom prst="rect">
            <a:avLst/>
          </a:prstGeom>
        </p:spPr>
      </p:pic>
      <p:pic>
        <p:nvPicPr>
          <p:cNvPr id="69" name="Picture 68">
            <a:extLst>
              <a:ext uri="{FF2B5EF4-FFF2-40B4-BE49-F238E27FC236}">
                <a16:creationId xmlns:a16="http://schemas.microsoft.com/office/drawing/2014/main" id="{67C009AC-BB02-4233-AB0D-03CB1964551A}"/>
              </a:ext>
            </a:extLst>
          </p:cNvPr>
          <p:cNvPicPr>
            <a:picLocks noChangeAspect="1"/>
          </p:cNvPicPr>
          <p:nvPr userDrawn="1"/>
        </p:nvPicPr>
        <p:blipFill>
          <a:blip r:embed="rId4"/>
          <a:stretch>
            <a:fillRect/>
          </a:stretch>
        </p:blipFill>
        <p:spPr>
          <a:xfrm>
            <a:off x="9814607" y="6176129"/>
            <a:ext cx="1845732" cy="199090"/>
          </a:xfrm>
          <a:prstGeom prst="rect">
            <a:avLst/>
          </a:prstGeom>
        </p:spPr>
      </p:pic>
    </p:spTree>
    <p:extLst>
      <p:ext uri="{BB962C8B-B14F-4D97-AF65-F5344CB8AC3E}">
        <p14:creationId xmlns:p14="http://schemas.microsoft.com/office/powerpoint/2010/main" val="2490192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 Plai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EF90D0-3909-4836-8F52-5AAABAC2FA3F}"/>
              </a:ext>
            </a:extLst>
          </p:cNvPr>
          <p:cNvSpPr/>
          <p:nvPr userDrawn="1"/>
        </p:nvSpPr>
        <p:spPr>
          <a:xfrm rot="10800000">
            <a:off x="-1" y="6406890"/>
            <a:ext cx="12192000" cy="451110"/>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150191" y="479425"/>
            <a:ext cx="10330611" cy="2387600"/>
          </a:xfrm>
        </p:spPr>
        <p:txBody>
          <a:bodyPr anchor="b">
            <a:normAutofit/>
          </a:bodyPr>
          <a:lstStyle>
            <a:lvl1pPr algn="l">
              <a:defRPr sz="3200"/>
            </a:lvl1pPr>
          </a:lstStyle>
          <a:p>
            <a:r>
              <a:rPr lang="en-US"/>
              <a:t>Click to edit Master title style</a:t>
            </a:r>
          </a:p>
        </p:txBody>
      </p:sp>
      <p:sp>
        <p:nvSpPr>
          <p:cNvPr id="3" name="Subtitle 2"/>
          <p:cNvSpPr>
            <a:spLocks noGrp="1"/>
          </p:cNvSpPr>
          <p:nvPr>
            <p:ph type="subTitle" idx="1"/>
          </p:nvPr>
        </p:nvSpPr>
        <p:spPr>
          <a:xfrm>
            <a:off x="1150191" y="2959100"/>
            <a:ext cx="10330611" cy="1655762"/>
          </a:xfrm>
        </p:spPr>
        <p:txBody>
          <a:bodyPr>
            <a:normAutofit/>
          </a:bodyPr>
          <a:lstStyle>
            <a:lvl1pPr marL="0" indent="0" algn="l">
              <a:lnSpc>
                <a:spcPct val="100000"/>
              </a:lnSpc>
              <a:spcBef>
                <a:spcPts val="600"/>
              </a:spcBef>
              <a:buNone/>
              <a:defRPr sz="18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p>
        </p:txBody>
      </p:sp>
      <p:sp>
        <p:nvSpPr>
          <p:cNvPr id="10" name="Text Placeholder 4">
            <a:extLst>
              <a:ext uri="{FF2B5EF4-FFF2-40B4-BE49-F238E27FC236}">
                <a16:creationId xmlns:a16="http://schemas.microsoft.com/office/drawing/2014/main" id="{99D5F235-7CC5-46C5-A724-7B2919B96836}"/>
              </a:ext>
            </a:extLst>
          </p:cNvPr>
          <p:cNvSpPr>
            <a:spLocks noGrp="1"/>
          </p:cNvSpPr>
          <p:nvPr>
            <p:ph type="body" sz="quarter" idx="10"/>
          </p:nvPr>
        </p:nvSpPr>
        <p:spPr>
          <a:xfrm>
            <a:off x="1150431" y="4802721"/>
            <a:ext cx="10330349" cy="745672"/>
          </a:xfrm>
        </p:spPr>
        <p:txBody>
          <a:bodyPr/>
          <a:lstStyle>
            <a:lvl1pPr>
              <a:lnSpc>
                <a:spcPct val="100000"/>
              </a:lnSpc>
              <a:spcBef>
                <a:spcPts val="600"/>
              </a:spcBef>
              <a:defRPr i="1">
                <a:solidFill>
                  <a:schemeClr val="tx1">
                    <a:lumMod val="5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9" name="Picture 8">
            <a:extLst>
              <a:ext uri="{FF2B5EF4-FFF2-40B4-BE49-F238E27FC236}">
                <a16:creationId xmlns:a16="http://schemas.microsoft.com/office/drawing/2014/main" id="{B59704D1-1538-4BB9-9D97-E28D82FD7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662" y="6009303"/>
            <a:ext cx="2314367" cy="532745"/>
          </a:xfrm>
          <a:prstGeom prst="rect">
            <a:avLst/>
          </a:prstGeom>
        </p:spPr>
      </p:pic>
      <p:pic>
        <p:nvPicPr>
          <p:cNvPr id="12" name="Picture 11">
            <a:extLst>
              <a:ext uri="{FF2B5EF4-FFF2-40B4-BE49-F238E27FC236}">
                <a16:creationId xmlns:a16="http://schemas.microsoft.com/office/drawing/2014/main" id="{1679B0CC-4F00-4FC1-955D-8FA8FAC90E73}"/>
              </a:ext>
            </a:extLst>
          </p:cNvPr>
          <p:cNvPicPr>
            <a:picLocks noChangeAspect="1"/>
          </p:cNvPicPr>
          <p:nvPr userDrawn="1"/>
        </p:nvPicPr>
        <p:blipFill>
          <a:blip r:embed="rId3"/>
          <a:stretch>
            <a:fillRect/>
          </a:stretch>
        </p:blipFill>
        <p:spPr>
          <a:xfrm>
            <a:off x="9814607" y="6176129"/>
            <a:ext cx="1845732" cy="199090"/>
          </a:xfrm>
          <a:prstGeom prst="rect">
            <a:avLst/>
          </a:prstGeom>
        </p:spPr>
      </p:pic>
    </p:spTree>
    <p:extLst>
      <p:ext uri="{BB962C8B-B14F-4D97-AF65-F5344CB8AC3E}">
        <p14:creationId xmlns:p14="http://schemas.microsoft.com/office/powerpoint/2010/main" val="759599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82" y="411514"/>
            <a:ext cx="5323420" cy="1006125"/>
          </a:xfrm>
        </p:spPr>
        <p:txBody>
          <a:bodyPr anchor="ctr">
            <a:normAutofit/>
          </a:bodyPr>
          <a:lstStyle>
            <a:lvl1pPr>
              <a:defRPr lang="en-US" dirty="0"/>
            </a:lvl1pPr>
          </a:lstStyle>
          <a:p>
            <a:r>
              <a:rPr lang="en-US"/>
              <a:t>Text here</a:t>
            </a:r>
          </a:p>
        </p:txBody>
      </p:sp>
      <p:sp>
        <p:nvSpPr>
          <p:cNvPr id="4" name="Text Placeholder 3"/>
          <p:cNvSpPr>
            <a:spLocks noGrp="1"/>
          </p:cNvSpPr>
          <p:nvPr>
            <p:ph type="body" sz="half" idx="2"/>
          </p:nvPr>
        </p:nvSpPr>
        <p:spPr>
          <a:xfrm>
            <a:off x="711200" y="1417639"/>
            <a:ext cx="4978400" cy="4525963"/>
          </a:xfrm>
        </p:spPr>
        <p:txBody>
          <a:bodyPr>
            <a:normAutofit/>
          </a:bodyPr>
          <a:lstStyle>
            <a:lvl1pPr marL="0" indent="0">
              <a:lnSpc>
                <a:spcPct val="100000"/>
              </a:lnSpc>
              <a:spcBef>
                <a:spcPts val="600"/>
              </a:spcBef>
              <a:buFont typeface="Arial" panose="020B0604020202020204" pitchFamily="34" charset="0"/>
              <a:buNone/>
              <a:defRPr sz="1200" b="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366184" y="166436"/>
            <a:ext cx="11426129" cy="365125"/>
          </a:xfrm>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3" name="Picture Placeholder 2"/>
          <p:cNvSpPr>
            <a:spLocks noGrp="1" noChangeAspect="1"/>
          </p:cNvSpPr>
          <p:nvPr>
            <p:ph type="pic" idx="1"/>
          </p:nvPr>
        </p:nvSpPr>
        <p:spPr>
          <a:xfrm>
            <a:off x="6062495" y="531551"/>
            <a:ext cx="5729816" cy="5412050"/>
          </a:xfrm>
          <a:solidFill>
            <a:schemeClr val="bg1">
              <a:lumMod val="95000"/>
            </a:schemeClr>
          </a:solidFill>
        </p:spPr>
        <p:txBody>
          <a:bodyPr anchor="ctr">
            <a:normAutofit/>
          </a:bodyPr>
          <a:lstStyle>
            <a:lvl1pPr marL="0" indent="0" algn="ctr">
              <a:buNone/>
              <a:defRPr sz="2800">
                <a:solidFill>
                  <a:srgbClr val="C00000"/>
                </a:solidFill>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p>
        </p:txBody>
      </p:sp>
    </p:spTree>
    <p:extLst>
      <p:ext uri="{BB962C8B-B14F-4D97-AF65-F5344CB8AC3E}">
        <p14:creationId xmlns:p14="http://schemas.microsoft.com/office/powerpoint/2010/main" val="398246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2401" y="411513"/>
            <a:ext cx="4978400" cy="1006125"/>
          </a:xfrm>
        </p:spPr>
        <p:txBody>
          <a:bodyPr anchor="ctr">
            <a:normAutofit/>
          </a:bodyPr>
          <a:lstStyle>
            <a:lvl1pPr>
              <a:defRPr lang="en-US" dirty="0"/>
            </a:lvl1pPr>
          </a:lstStyle>
          <a:p>
            <a:r>
              <a:rPr lang="en-US"/>
              <a:t>Text here</a:t>
            </a:r>
          </a:p>
        </p:txBody>
      </p:sp>
      <p:sp>
        <p:nvSpPr>
          <p:cNvPr id="4" name="Text Placeholder 3"/>
          <p:cNvSpPr>
            <a:spLocks noGrp="1"/>
          </p:cNvSpPr>
          <p:nvPr>
            <p:ph type="body" sz="half" idx="2"/>
          </p:nvPr>
        </p:nvSpPr>
        <p:spPr>
          <a:xfrm>
            <a:off x="6502400" y="1417638"/>
            <a:ext cx="4978400" cy="4525963"/>
          </a:xfrm>
        </p:spPr>
        <p:txBody>
          <a:bodyPr>
            <a:normAutofit/>
          </a:bodyPr>
          <a:lstStyle>
            <a:lvl1pPr marL="0" indent="0">
              <a:lnSpc>
                <a:spcPct val="100000"/>
              </a:lnSpc>
              <a:spcBef>
                <a:spcPts val="600"/>
              </a:spcBef>
              <a:buFont typeface="Arial" panose="020B0604020202020204" pitchFamily="34" charset="0"/>
              <a:buNone/>
              <a:defRPr sz="1200" b="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366184" y="166436"/>
            <a:ext cx="11426128" cy="365125"/>
          </a:xfrm>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3" name="Picture Placeholder 2"/>
          <p:cNvSpPr>
            <a:spLocks noGrp="1" noChangeAspect="1"/>
          </p:cNvSpPr>
          <p:nvPr>
            <p:ph type="pic" idx="1"/>
          </p:nvPr>
        </p:nvSpPr>
        <p:spPr>
          <a:xfrm>
            <a:off x="366185" y="531561"/>
            <a:ext cx="5729816" cy="5412039"/>
          </a:xfrm>
          <a:solidFill>
            <a:schemeClr val="bg1">
              <a:lumMod val="95000"/>
            </a:schemeClr>
          </a:solidFill>
        </p:spPr>
        <p:txBody>
          <a:bodyPr anchor="ctr">
            <a:normAutofit/>
          </a:bodyPr>
          <a:lstStyle>
            <a:lvl1pPr marL="0" indent="0" algn="ctr">
              <a:buNone/>
              <a:defRPr sz="2800">
                <a:solidFill>
                  <a:srgbClr val="C00000"/>
                </a:solidFill>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p>
        </p:txBody>
      </p:sp>
    </p:spTree>
    <p:extLst>
      <p:ext uri="{BB962C8B-B14F-4D97-AF65-F5344CB8AC3E}">
        <p14:creationId xmlns:p14="http://schemas.microsoft.com/office/powerpoint/2010/main" val="3471990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185" y="365131"/>
            <a:ext cx="11426131" cy="1051049"/>
          </a:xfrm>
        </p:spPr>
        <p:txBody>
          <a:bodyPr/>
          <a:lstStyle>
            <a:lvl1pPr>
              <a:defRPr b="1">
                <a:latin typeface="+mn-lt"/>
              </a:defRPr>
            </a:lvl1pPr>
          </a:lstStyle>
          <a:p>
            <a:r>
              <a:rPr lang="en-US"/>
              <a:t>Click to edit Master title style</a:t>
            </a:r>
          </a:p>
        </p:txBody>
      </p:sp>
      <p:sp>
        <p:nvSpPr>
          <p:cNvPr id="3" name="Content Placeholder 2"/>
          <p:cNvSpPr>
            <a:spLocks noGrp="1"/>
          </p:cNvSpPr>
          <p:nvPr>
            <p:ph idx="1"/>
          </p:nvPr>
        </p:nvSpPr>
        <p:spPr>
          <a:xfrm>
            <a:off x="711200" y="1416180"/>
            <a:ext cx="10769600" cy="4542077"/>
          </a:xfrm>
        </p:spPr>
        <p:txBody>
          <a:bodyPr>
            <a:normAutofit/>
          </a:bodyPr>
          <a:lstStyle>
            <a:lvl1pPr>
              <a:lnSpc>
                <a:spcPct val="100000"/>
              </a:lnSpc>
              <a:spcBef>
                <a:spcPts val="600"/>
              </a:spcBef>
              <a:defRPr sz="1200"/>
            </a:lvl1pPr>
            <a:lvl2pPr>
              <a:lnSpc>
                <a:spcPct val="100000"/>
              </a:lnSpc>
              <a:spcBef>
                <a:spcPts val="600"/>
              </a:spcBef>
              <a:defRPr sz="1100"/>
            </a:lvl2pPr>
            <a:lvl3pPr>
              <a:lnSpc>
                <a:spcPct val="100000"/>
              </a:lnSpc>
              <a:spcBef>
                <a:spcPts val="600"/>
              </a:spcBef>
              <a:defRPr sz="1050"/>
            </a:lvl3pPr>
            <a:lvl4pPr>
              <a:lnSpc>
                <a:spcPct val="100000"/>
              </a:lnSpc>
              <a:spcBef>
                <a:spcPts val="600"/>
              </a:spcBef>
              <a:defRPr sz="1000"/>
            </a:lvl4pPr>
            <a:lvl5pPr>
              <a:lnSpc>
                <a:spcPct val="100000"/>
              </a:lnSpc>
              <a:spcBef>
                <a:spcPts val="6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66182" y="166436"/>
            <a:ext cx="11426129" cy="365125"/>
          </a:xfrm>
        </p:spPr>
        <p:txBody>
          <a:bodyPr/>
          <a:lstStyle/>
          <a:p>
            <a:endParaRPr lang="en-US"/>
          </a:p>
        </p:txBody>
      </p:sp>
      <p:sp>
        <p:nvSpPr>
          <p:cNvPr id="6" name="Slide Number Placeholder 5"/>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1657616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6184" y="365130"/>
            <a:ext cx="11426125" cy="1052508"/>
          </a:xfrm>
        </p:spPr>
        <p:txBody>
          <a:bodyPr vert="horz" lIns="91440" tIns="45720" rIns="91440" bIns="45720" rtlCol="0" anchor="ctr">
            <a:normAutofit/>
          </a:bodyPr>
          <a:lstStyle>
            <a:lvl1pPr>
              <a:defRPr lang="en-US" b="1" dirty="0">
                <a:latin typeface="+mn-lt"/>
              </a:defRPr>
            </a:lvl1pPr>
          </a:lstStyle>
          <a:p>
            <a:pPr lvl="0"/>
            <a:r>
              <a:rPr lang="en-US"/>
              <a:t>Click to edit Master title style</a:t>
            </a:r>
          </a:p>
        </p:txBody>
      </p:sp>
      <p:sp>
        <p:nvSpPr>
          <p:cNvPr id="3" name="Content Placeholder 2"/>
          <p:cNvSpPr>
            <a:spLocks noGrp="1"/>
          </p:cNvSpPr>
          <p:nvPr>
            <p:ph sz="half" idx="1"/>
          </p:nvPr>
        </p:nvSpPr>
        <p:spPr>
          <a:xfrm>
            <a:off x="711200" y="1417639"/>
            <a:ext cx="5275093" cy="4536098"/>
          </a:xfrm>
        </p:spPr>
        <p:txBody>
          <a:bodyPr>
            <a:normAutofit/>
          </a:bodyPr>
          <a:lstStyle>
            <a:lvl1pPr>
              <a:lnSpc>
                <a:spcPct val="100000"/>
              </a:lnSpc>
              <a:spcBef>
                <a:spcPts val="600"/>
              </a:spcBef>
              <a:defRPr sz="1200"/>
            </a:lvl1pPr>
            <a:lvl2pPr>
              <a:lnSpc>
                <a:spcPct val="100000"/>
              </a:lnSpc>
              <a:spcBef>
                <a:spcPts val="600"/>
              </a:spcBef>
              <a:defRPr sz="1100"/>
            </a:lvl2pPr>
            <a:lvl3pPr>
              <a:lnSpc>
                <a:spcPct val="100000"/>
              </a:lnSpc>
              <a:spcBef>
                <a:spcPts val="600"/>
              </a:spcBef>
              <a:defRPr sz="1050"/>
            </a:lvl3pPr>
            <a:lvl4pPr>
              <a:lnSpc>
                <a:spcPct val="100000"/>
              </a:lnSpc>
              <a:spcBef>
                <a:spcPts val="600"/>
              </a:spcBef>
              <a:defRPr sz="1000"/>
            </a:lvl4pPr>
            <a:lvl5pPr>
              <a:lnSpc>
                <a:spcPct val="100000"/>
              </a:lnSpc>
              <a:spcBef>
                <a:spcPts val="6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09" y="1417639"/>
            <a:ext cx="5275092" cy="4536099"/>
          </a:xfrm>
        </p:spPr>
        <p:txBody>
          <a:bodyPr>
            <a:normAutofit/>
          </a:bodyPr>
          <a:lstStyle>
            <a:lvl1pPr>
              <a:lnSpc>
                <a:spcPct val="100000"/>
              </a:lnSpc>
              <a:spcBef>
                <a:spcPts val="600"/>
              </a:spcBef>
              <a:defRPr sz="1200"/>
            </a:lvl1pPr>
            <a:lvl2pPr>
              <a:lnSpc>
                <a:spcPct val="100000"/>
              </a:lnSpc>
              <a:spcBef>
                <a:spcPts val="600"/>
              </a:spcBef>
              <a:defRPr sz="1100"/>
            </a:lvl2pPr>
            <a:lvl3pPr>
              <a:lnSpc>
                <a:spcPct val="100000"/>
              </a:lnSpc>
              <a:spcBef>
                <a:spcPts val="600"/>
              </a:spcBef>
              <a:defRPr sz="1050"/>
            </a:lvl3pPr>
            <a:lvl4pPr>
              <a:lnSpc>
                <a:spcPct val="100000"/>
              </a:lnSpc>
              <a:spcBef>
                <a:spcPts val="600"/>
              </a:spcBef>
              <a:defRPr sz="1000"/>
            </a:lvl4pPr>
            <a:lvl5pPr>
              <a:lnSpc>
                <a:spcPct val="100000"/>
              </a:lnSpc>
              <a:spcBef>
                <a:spcPts val="6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66185" y="166436"/>
            <a:ext cx="11426127" cy="365125"/>
          </a:xfrm>
        </p:spPr>
        <p:txBody>
          <a:bodyPr/>
          <a:lstStyle/>
          <a:p>
            <a:endParaRPr lang="en-US"/>
          </a:p>
        </p:txBody>
      </p:sp>
      <p:sp>
        <p:nvSpPr>
          <p:cNvPr id="7" name="Slide Number Placeholder 6"/>
          <p:cNvSpPr>
            <a:spLocks noGrp="1"/>
          </p:cNvSpPr>
          <p:nvPr>
            <p:ph type="sldNum" sz="quarter" idx="12"/>
          </p:nvPr>
        </p:nvSpPr>
        <p:spPr>
          <a:xfrm>
            <a:off x="11166941" y="6446809"/>
            <a:ext cx="663959" cy="244756"/>
          </a:xfrm>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53908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7836" y="136519"/>
            <a:ext cx="11421139" cy="1325563"/>
          </a:xfrm>
        </p:spPr>
        <p:txBody>
          <a:bodyPr>
            <a:normAutofit/>
          </a:bodyPr>
          <a:lstStyle>
            <a:lvl1pPr>
              <a:defRPr sz="3600">
                <a:solidFill>
                  <a:srgbClr val="0283C6"/>
                </a:solidFill>
              </a:defRPr>
            </a:lvl1pPr>
          </a:lstStyle>
          <a:p>
            <a:r>
              <a:rPr lang="en-US"/>
              <a:t>Click to edit Master title style</a:t>
            </a:r>
          </a:p>
        </p:txBody>
      </p:sp>
      <p:sp>
        <p:nvSpPr>
          <p:cNvPr id="3" name="Content Placeholder 2"/>
          <p:cNvSpPr>
            <a:spLocks noGrp="1"/>
          </p:cNvSpPr>
          <p:nvPr>
            <p:ph idx="1"/>
          </p:nvPr>
        </p:nvSpPr>
        <p:spPr>
          <a:xfrm>
            <a:off x="327837" y="1644871"/>
            <a:ext cx="114211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4"/>
            <a:ext cx="4114800" cy="365125"/>
          </a:xfrm>
        </p:spPr>
        <p:txBody>
          <a:bodyPr/>
          <a:lstStyle>
            <a:lvl1pPr>
              <a:defRPr i="1"/>
            </a:lvl1pPr>
          </a:lstStyle>
          <a:p>
            <a:r>
              <a:rPr lang="en-US"/>
              <a:t>Prepared by Public Consulting Group</a:t>
            </a:r>
          </a:p>
        </p:txBody>
      </p:sp>
      <p:sp>
        <p:nvSpPr>
          <p:cNvPr id="6" name="Slide Number Placeholder 5"/>
          <p:cNvSpPr>
            <a:spLocks noGrp="1"/>
          </p:cNvSpPr>
          <p:nvPr>
            <p:ph type="sldNum" sz="quarter" idx="12"/>
          </p:nvPr>
        </p:nvSpPr>
        <p:spPr>
          <a:xfrm>
            <a:off x="9005775" y="6356355"/>
            <a:ext cx="2743200" cy="365125"/>
          </a:xfrm>
        </p:spPr>
        <p:txBody>
          <a:bodyPr/>
          <a:lstStyle/>
          <a:p>
            <a:fld id="{5A774AA6-F414-4EAB-B971-BC2BDCB0FD3E}" type="slidenum">
              <a:rPr lang="en-US" smtClean="0"/>
              <a:t>‹#›</a:t>
            </a:fld>
            <a:endParaRPr lang="en-US"/>
          </a:p>
        </p:txBody>
      </p:sp>
    </p:spTree>
    <p:extLst>
      <p:ext uri="{BB962C8B-B14F-4D97-AF65-F5344CB8AC3E}">
        <p14:creationId xmlns:p14="http://schemas.microsoft.com/office/powerpoint/2010/main" val="1763416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366184" y="365132"/>
            <a:ext cx="11426125" cy="1052507"/>
          </a:xfrm>
        </p:spPr>
        <p:txBody>
          <a:bodyPr vert="horz" lIns="91440" tIns="45720" rIns="91440" bIns="45720" rtlCol="0" anchor="ctr">
            <a:normAutofit/>
          </a:bodyPr>
          <a:lstStyle>
            <a:lvl1pPr>
              <a:defRPr lang="en-US" b="1" dirty="0">
                <a:latin typeface="+mn-lt"/>
              </a:defRPr>
            </a:lvl1pPr>
          </a:lstStyle>
          <a:p>
            <a:pPr lvl="0"/>
            <a:r>
              <a:rPr lang="en-US"/>
              <a:t>Click to edit Master title style</a:t>
            </a:r>
          </a:p>
        </p:txBody>
      </p:sp>
      <p:sp>
        <p:nvSpPr>
          <p:cNvPr id="3" name="Content Placeholder 2"/>
          <p:cNvSpPr>
            <a:spLocks noGrp="1"/>
          </p:cNvSpPr>
          <p:nvPr>
            <p:ph sz="half" idx="1"/>
          </p:nvPr>
        </p:nvSpPr>
        <p:spPr>
          <a:xfrm>
            <a:off x="711200" y="1417639"/>
            <a:ext cx="6604000" cy="4538973"/>
          </a:xfrm>
        </p:spPr>
        <p:txBody>
          <a:bodyPr>
            <a:normAutofit/>
          </a:bodyPr>
          <a:lstStyle>
            <a:lvl1pPr marL="0" indent="0">
              <a:lnSpc>
                <a:spcPct val="100000"/>
              </a:lnSpc>
              <a:spcBef>
                <a:spcPts val="600"/>
              </a:spcBef>
              <a:buFont typeface="Arial" panose="020B0604020202020204" pitchFamily="34" charset="0"/>
              <a:buNone/>
              <a:defRPr sz="1200"/>
            </a:lvl1pPr>
            <a:lvl2pPr>
              <a:lnSpc>
                <a:spcPct val="100000"/>
              </a:lnSpc>
              <a:spcBef>
                <a:spcPts val="600"/>
              </a:spcBef>
              <a:defRPr sz="1100"/>
            </a:lvl2pPr>
            <a:lvl3pPr>
              <a:lnSpc>
                <a:spcPct val="100000"/>
              </a:lnSpc>
              <a:spcBef>
                <a:spcPts val="600"/>
              </a:spcBef>
              <a:defRPr sz="1050"/>
            </a:lvl3pPr>
            <a:lvl4pPr>
              <a:lnSpc>
                <a:spcPct val="100000"/>
              </a:lnSpc>
              <a:spcBef>
                <a:spcPts val="600"/>
              </a:spcBef>
              <a:defRPr sz="1000"/>
            </a:lvl4pPr>
            <a:lvl5pPr>
              <a:lnSpc>
                <a:spcPct val="100000"/>
              </a:lnSpc>
              <a:spcBef>
                <a:spcPts val="6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66185" y="166436"/>
            <a:ext cx="11426127" cy="365125"/>
          </a:xfrm>
        </p:spPr>
        <p:txBody>
          <a:bodyPr/>
          <a:lstStyle/>
          <a:p>
            <a:endParaRPr lang="en-US"/>
          </a:p>
        </p:txBody>
      </p:sp>
      <p:sp>
        <p:nvSpPr>
          <p:cNvPr id="7" name="Slide Number Placeholder 6"/>
          <p:cNvSpPr>
            <a:spLocks noGrp="1"/>
          </p:cNvSpPr>
          <p:nvPr>
            <p:ph type="sldNum" sz="quarter" idx="12"/>
          </p:nvPr>
        </p:nvSpPr>
        <p:spPr>
          <a:xfrm>
            <a:off x="11150601" y="6444517"/>
            <a:ext cx="688080" cy="247049"/>
          </a:xfrm>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687065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6185" y="365129"/>
            <a:ext cx="11418884" cy="1052509"/>
          </a:xfrm>
        </p:spPr>
        <p:txBody>
          <a:bodyPr>
            <a:normAutofit/>
          </a:bodyPr>
          <a:lstStyle>
            <a:lvl1pPr>
              <a:defRPr lang="en-US" sz="2800" b="1" kern="1200" dirty="0" smtClean="0">
                <a:solidFill>
                  <a:schemeClr val="accent1"/>
                </a:solidFill>
                <a:latin typeface="+mn-lt"/>
                <a:ea typeface="+mj-ea"/>
                <a:cs typeface="+mj-cs"/>
              </a:defRPr>
            </a:lvl1pPr>
          </a:lstStyle>
          <a:p>
            <a:r>
              <a:rPr lang="en-US"/>
              <a:t>Click to edit Master title style</a:t>
            </a:r>
          </a:p>
        </p:txBody>
      </p:sp>
      <p:sp>
        <p:nvSpPr>
          <p:cNvPr id="3" name="Text Placeholder 2"/>
          <p:cNvSpPr>
            <a:spLocks noGrp="1"/>
          </p:cNvSpPr>
          <p:nvPr>
            <p:ph type="body" idx="1"/>
          </p:nvPr>
        </p:nvSpPr>
        <p:spPr>
          <a:xfrm>
            <a:off x="711200" y="1446393"/>
            <a:ext cx="5203395" cy="402962"/>
          </a:xfrm>
        </p:spPr>
        <p:txBody>
          <a:bodyPr anchor="b">
            <a:normAutofit/>
          </a:bodyPr>
          <a:lstStyle>
            <a:lvl1pPr marL="0" indent="0">
              <a:lnSpc>
                <a:spcPct val="100000"/>
              </a:lnSpc>
              <a:spcBef>
                <a:spcPts val="600"/>
              </a:spcBef>
              <a:buNone/>
              <a:defRPr sz="1800" b="1">
                <a:solidFill>
                  <a:schemeClr val="accent2"/>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p:cNvSpPr>
            <a:spLocks noGrp="1"/>
          </p:cNvSpPr>
          <p:nvPr>
            <p:ph sz="half" idx="2"/>
          </p:nvPr>
        </p:nvSpPr>
        <p:spPr>
          <a:xfrm>
            <a:off x="711199" y="1978915"/>
            <a:ext cx="5203396" cy="4023316"/>
          </a:xfrm>
        </p:spPr>
        <p:txBody>
          <a:bodyPr>
            <a:normAutofit/>
          </a:bodyPr>
          <a:lstStyle>
            <a:lvl1pPr>
              <a:lnSpc>
                <a:spcPct val="100000"/>
              </a:lnSpc>
              <a:spcBef>
                <a:spcPts val="600"/>
              </a:spcBef>
              <a:defRPr sz="1200"/>
            </a:lvl1pPr>
            <a:lvl2pPr>
              <a:lnSpc>
                <a:spcPct val="100000"/>
              </a:lnSpc>
              <a:spcBef>
                <a:spcPts val="600"/>
              </a:spcBef>
              <a:defRPr sz="1100"/>
            </a:lvl2pPr>
            <a:lvl3pPr>
              <a:lnSpc>
                <a:spcPct val="100000"/>
              </a:lnSpc>
              <a:spcBef>
                <a:spcPts val="600"/>
              </a:spcBef>
              <a:defRPr sz="1050"/>
            </a:lvl3pPr>
            <a:lvl4pPr>
              <a:lnSpc>
                <a:spcPct val="100000"/>
              </a:lnSpc>
              <a:spcBef>
                <a:spcPts val="600"/>
              </a:spcBef>
              <a:defRPr sz="1000"/>
            </a:lvl4pPr>
            <a:lvl5pPr>
              <a:lnSpc>
                <a:spcPct val="100000"/>
              </a:lnSpc>
              <a:spcBef>
                <a:spcPts val="6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7407" y="1446393"/>
            <a:ext cx="5203395" cy="402962"/>
          </a:xfrm>
        </p:spPr>
        <p:txBody>
          <a:bodyPr anchor="b">
            <a:normAutofit/>
          </a:bodyPr>
          <a:lstStyle>
            <a:lvl1pPr marL="0" indent="0">
              <a:lnSpc>
                <a:spcPct val="100000"/>
              </a:lnSpc>
              <a:spcBef>
                <a:spcPts val="600"/>
              </a:spcBef>
              <a:buNone/>
              <a:defRPr sz="1800" b="1">
                <a:solidFill>
                  <a:schemeClr val="accent2"/>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7407" y="1978915"/>
            <a:ext cx="5203395" cy="4023316"/>
          </a:xfrm>
        </p:spPr>
        <p:txBody>
          <a:bodyPr>
            <a:normAutofit/>
          </a:bodyPr>
          <a:lstStyle>
            <a:lvl1pPr>
              <a:lnSpc>
                <a:spcPct val="100000"/>
              </a:lnSpc>
              <a:spcBef>
                <a:spcPts val="600"/>
              </a:spcBef>
              <a:defRPr sz="1200"/>
            </a:lvl1pPr>
            <a:lvl2pPr>
              <a:lnSpc>
                <a:spcPct val="100000"/>
              </a:lnSpc>
              <a:spcBef>
                <a:spcPts val="600"/>
              </a:spcBef>
              <a:defRPr sz="1100"/>
            </a:lvl2pPr>
            <a:lvl3pPr>
              <a:lnSpc>
                <a:spcPct val="100000"/>
              </a:lnSpc>
              <a:spcBef>
                <a:spcPts val="600"/>
              </a:spcBef>
              <a:defRPr sz="1050"/>
            </a:lvl3pPr>
            <a:lvl4pPr>
              <a:lnSpc>
                <a:spcPct val="100000"/>
              </a:lnSpc>
              <a:spcBef>
                <a:spcPts val="600"/>
              </a:spcBef>
              <a:defRPr sz="1000"/>
            </a:lvl4pPr>
            <a:lvl5pPr>
              <a:lnSpc>
                <a:spcPct val="100000"/>
              </a:lnSpc>
              <a:spcBef>
                <a:spcPts val="6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66185" y="166436"/>
            <a:ext cx="11426127" cy="365125"/>
          </a:xfrm>
        </p:spPr>
        <p:txBody>
          <a:bodyPr/>
          <a:lstStyle/>
          <a:p>
            <a:endParaRPr lang="en-US"/>
          </a:p>
        </p:txBody>
      </p:sp>
      <p:sp>
        <p:nvSpPr>
          <p:cNvPr id="9" name="Slide Number Placeholder 8"/>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4016171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6185" y="365130"/>
            <a:ext cx="11426132" cy="1052508"/>
          </a:xfrm>
        </p:spPr>
        <p:txBody>
          <a:bodyPr>
            <a:normAutofit/>
          </a:bodyPr>
          <a:lstStyle>
            <a:lvl1pPr>
              <a:defRPr lang="en-US" sz="2800" b="1" kern="1200" dirty="0" smtClean="0">
                <a:solidFill>
                  <a:schemeClr val="accent1"/>
                </a:solidFill>
                <a:latin typeface="+mn-lt"/>
                <a:ea typeface="+mj-ea"/>
                <a:cs typeface="+mj-cs"/>
              </a:defRPr>
            </a:lvl1pPr>
          </a:lstStyle>
          <a:p>
            <a:r>
              <a:rPr lang="en-US"/>
              <a:t>Click to edit Master title style</a:t>
            </a:r>
          </a:p>
        </p:txBody>
      </p:sp>
      <p:sp>
        <p:nvSpPr>
          <p:cNvPr id="4" name="Footer Placeholder 3"/>
          <p:cNvSpPr>
            <a:spLocks noGrp="1"/>
          </p:cNvSpPr>
          <p:nvPr>
            <p:ph type="ftr" sz="quarter" idx="11"/>
          </p:nvPr>
        </p:nvSpPr>
        <p:spPr>
          <a:xfrm>
            <a:off x="366181" y="166436"/>
            <a:ext cx="11426131" cy="365125"/>
          </a:xfrm>
        </p:spPr>
        <p:txBody>
          <a:bodyPr/>
          <a:lstStyle/>
          <a:p>
            <a:endParaRPr lang="en-US"/>
          </a:p>
        </p:txBody>
      </p:sp>
      <p:sp>
        <p:nvSpPr>
          <p:cNvPr id="5" name="Slide Number Placeholder 4"/>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3094308242"/>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0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CF866-7D2C-48EB-83B5-06ACC41492F4}"/>
              </a:ext>
            </a:extLst>
          </p:cNvPr>
          <p:cNvSpPr/>
          <p:nvPr userDrawn="1"/>
        </p:nvSpPr>
        <p:spPr>
          <a:xfrm>
            <a:off x="-68092" y="-1"/>
            <a:ext cx="12260095" cy="6926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1851" y="1709748"/>
            <a:ext cx="10515600" cy="2852737"/>
          </a:xfrm>
        </p:spPr>
        <p:txBody>
          <a:bodyPr anchor="b">
            <a:normAutofit/>
          </a:bodyPr>
          <a:lstStyle>
            <a:lvl1pPr>
              <a:defRPr sz="3200">
                <a:solidFill>
                  <a:schemeClr val="accent3"/>
                </a:solidFill>
              </a:defRPr>
            </a:lvl1pPr>
          </a:lstStyle>
          <a:p>
            <a:r>
              <a:rPr lang="en-US"/>
              <a:t>Click to edit Master title style</a:t>
            </a:r>
          </a:p>
        </p:txBody>
      </p:sp>
      <p:sp>
        <p:nvSpPr>
          <p:cNvPr id="3" name="Text Placeholder 2"/>
          <p:cNvSpPr>
            <a:spLocks noGrp="1"/>
          </p:cNvSpPr>
          <p:nvPr>
            <p:ph type="body" idx="1"/>
          </p:nvPr>
        </p:nvSpPr>
        <p:spPr>
          <a:xfrm>
            <a:off x="831851" y="4589473"/>
            <a:ext cx="10515600" cy="1500187"/>
          </a:xfrm>
        </p:spPr>
        <p:txBody>
          <a:bodyPr>
            <a:normAutofit/>
          </a:bodyPr>
          <a:lstStyle>
            <a:lvl1pPr marL="0" indent="0">
              <a:buNone/>
              <a:defRPr sz="1800">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1695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8B8427-D1F8-42F2-9E23-CE73C94B84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751"/>
          <a:stretch/>
        </p:blipFill>
        <p:spPr>
          <a:xfrm>
            <a:off x="1" y="-5010"/>
            <a:ext cx="12192000" cy="6863009"/>
          </a:xfrm>
          <a:prstGeom prst="rect">
            <a:avLst/>
          </a:prstGeom>
        </p:spPr>
      </p:pic>
      <p:grpSp>
        <p:nvGrpSpPr>
          <p:cNvPr id="10" name="Group 9">
            <a:extLst>
              <a:ext uri="{FF2B5EF4-FFF2-40B4-BE49-F238E27FC236}">
                <a16:creationId xmlns:a16="http://schemas.microsoft.com/office/drawing/2014/main" id="{ACB9F93C-2774-4713-A3B4-5163E54E9C74}"/>
              </a:ext>
            </a:extLst>
          </p:cNvPr>
          <p:cNvGrpSpPr/>
          <p:nvPr userDrawn="1"/>
        </p:nvGrpSpPr>
        <p:grpSpPr>
          <a:xfrm>
            <a:off x="-1917126" y="-1163343"/>
            <a:ext cx="5435076" cy="5091448"/>
            <a:chOff x="-224263" y="-265649"/>
            <a:chExt cx="5435076" cy="6677116"/>
          </a:xfrm>
        </p:grpSpPr>
        <p:sp>
          <p:nvSpPr>
            <p:cNvPr id="11" name="Rectangle: Rounded Corners 10">
              <a:extLst>
                <a:ext uri="{FF2B5EF4-FFF2-40B4-BE49-F238E27FC236}">
                  <a16:creationId xmlns:a16="http://schemas.microsoft.com/office/drawing/2014/main" id="{851BE0CB-4890-4C1B-9C45-73FDF8D0BB03}"/>
                </a:ext>
              </a:extLst>
            </p:cNvPr>
            <p:cNvSpPr/>
            <p:nvPr userDrawn="1"/>
          </p:nvSpPr>
          <p:spPr>
            <a:xfrm>
              <a:off x="2812889" y="503236"/>
              <a:ext cx="2023628" cy="2614457"/>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Rounded Corners 11">
              <a:extLst>
                <a:ext uri="{FF2B5EF4-FFF2-40B4-BE49-F238E27FC236}">
                  <a16:creationId xmlns:a16="http://schemas.microsoft.com/office/drawing/2014/main" id="{2F2E8469-B3E7-4C2B-AFA7-087D7EDFDFFF}"/>
                </a:ext>
              </a:extLst>
            </p:cNvPr>
            <p:cNvSpPr/>
            <p:nvPr userDrawn="1"/>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Rounded Corners 12">
              <a:extLst>
                <a:ext uri="{FF2B5EF4-FFF2-40B4-BE49-F238E27FC236}">
                  <a16:creationId xmlns:a16="http://schemas.microsoft.com/office/drawing/2014/main" id="{2A63699E-7096-4718-AD11-71DEA3799CE3}"/>
                </a:ext>
              </a:extLst>
            </p:cNvPr>
            <p:cNvSpPr/>
            <p:nvPr userDrawn="1"/>
          </p:nvSpPr>
          <p:spPr>
            <a:xfrm>
              <a:off x="4245773" y="3395554"/>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Rounded Corners 13">
              <a:extLst>
                <a:ext uri="{FF2B5EF4-FFF2-40B4-BE49-F238E27FC236}">
                  <a16:creationId xmlns:a16="http://schemas.microsoft.com/office/drawing/2014/main" id="{00306AA3-B550-4D44-9226-C55E2DCD0DB4}"/>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Rounded Corners 14">
              <a:extLst>
                <a:ext uri="{FF2B5EF4-FFF2-40B4-BE49-F238E27FC236}">
                  <a16:creationId xmlns:a16="http://schemas.microsoft.com/office/drawing/2014/main" id="{32FCCBD5-33BE-464E-A87E-AAEFF3A5D0C7}"/>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Rounded Corners 15">
              <a:extLst>
                <a:ext uri="{FF2B5EF4-FFF2-40B4-BE49-F238E27FC236}">
                  <a16:creationId xmlns:a16="http://schemas.microsoft.com/office/drawing/2014/main" id="{CFD4DF64-5001-4647-A690-E450AE59F37D}"/>
                </a:ext>
              </a:extLst>
            </p:cNvPr>
            <p:cNvSpPr/>
            <p:nvPr userDrawn="1"/>
          </p:nvSpPr>
          <p:spPr>
            <a:xfrm>
              <a:off x="-224263" y="2318415"/>
              <a:ext cx="592307" cy="592307"/>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Rounded Corners 16">
              <a:extLst>
                <a:ext uri="{FF2B5EF4-FFF2-40B4-BE49-F238E27FC236}">
                  <a16:creationId xmlns:a16="http://schemas.microsoft.com/office/drawing/2014/main" id="{D1474237-DA7B-4DD4-AC8A-3CC3210C6202}"/>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Rounded Corners 17">
              <a:extLst>
                <a:ext uri="{FF2B5EF4-FFF2-40B4-BE49-F238E27FC236}">
                  <a16:creationId xmlns:a16="http://schemas.microsoft.com/office/drawing/2014/main" id="{F4CADFA5-5A7A-4AC2-9845-6E6B42475C15}"/>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Rounded Corners 18">
              <a:extLst>
                <a:ext uri="{FF2B5EF4-FFF2-40B4-BE49-F238E27FC236}">
                  <a16:creationId xmlns:a16="http://schemas.microsoft.com/office/drawing/2014/main" id="{D281442B-74EE-4325-AEE6-79A8A1368983}"/>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Rounded Corners 19">
              <a:extLst>
                <a:ext uri="{FF2B5EF4-FFF2-40B4-BE49-F238E27FC236}">
                  <a16:creationId xmlns:a16="http://schemas.microsoft.com/office/drawing/2014/main" id="{CE1C62E5-0DE9-4C97-B5C2-AA86B836D82F}"/>
                </a:ext>
              </a:extLst>
            </p:cNvPr>
            <p:cNvSpPr/>
            <p:nvPr userDrawn="1"/>
          </p:nvSpPr>
          <p:spPr>
            <a:xfrm>
              <a:off x="4602496" y="3662024"/>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Rounded Corners 20">
              <a:extLst>
                <a:ext uri="{FF2B5EF4-FFF2-40B4-BE49-F238E27FC236}">
                  <a16:creationId xmlns:a16="http://schemas.microsoft.com/office/drawing/2014/main" id="{CBD66275-4F93-4DEE-8751-9812F66CD89E}"/>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Rounded Corners 21">
              <a:extLst>
                <a:ext uri="{FF2B5EF4-FFF2-40B4-BE49-F238E27FC236}">
                  <a16:creationId xmlns:a16="http://schemas.microsoft.com/office/drawing/2014/main" id="{39636F24-C4A0-4053-AA41-201E9CEB4466}"/>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Rounded Corners 22">
              <a:extLst>
                <a:ext uri="{FF2B5EF4-FFF2-40B4-BE49-F238E27FC236}">
                  <a16:creationId xmlns:a16="http://schemas.microsoft.com/office/drawing/2014/main" id="{0B87D063-CAEE-4226-8717-4253B932443C}"/>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Rounded Corners 23">
              <a:extLst>
                <a:ext uri="{FF2B5EF4-FFF2-40B4-BE49-F238E27FC236}">
                  <a16:creationId xmlns:a16="http://schemas.microsoft.com/office/drawing/2014/main" id="{D7522970-AA76-4EF0-AE9A-2D452D6FC86C}"/>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p:cNvSpPr>
            <a:spLocks noGrp="1"/>
          </p:cNvSpPr>
          <p:nvPr>
            <p:ph type="title"/>
          </p:nvPr>
        </p:nvSpPr>
        <p:spPr>
          <a:xfrm>
            <a:off x="831851" y="1709748"/>
            <a:ext cx="10515600" cy="2852737"/>
          </a:xfrm>
        </p:spPr>
        <p:txBody>
          <a:bodyPr anchor="b">
            <a:normAutofit/>
          </a:bodyPr>
          <a:lstStyle>
            <a:lvl1pPr>
              <a:defRPr sz="3200">
                <a:solidFill>
                  <a:schemeClr val="accent3"/>
                </a:solidFill>
              </a:defRPr>
            </a:lvl1pPr>
          </a:lstStyle>
          <a:p>
            <a:r>
              <a:rPr lang="en-US"/>
              <a:t>Click to edit Master title style</a:t>
            </a:r>
          </a:p>
        </p:txBody>
      </p:sp>
      <p:sp>
        <p:nvSpPr>
          <p:cNvPr id="3" name="Text Placeholder 2"/>
          <p:cNvSpPr>
            <a:spLocks noGrp="1"/>
          </p:cNvSpPr>
          <p:nvPr>
            <p:ph type="body" idx="1"/>
          </p:nvPr>
        </p:nvSpPr>
        <p:spPr>
          <a:xfrm>
            <a:off x="831851" y="4589473"/>
            <a:ext cx="10515600" cy="1500187"/>
          </a:xfrm>
        </p:spPr>
        <p:txBody>
          <a:bodyPr>
            <a:normAutofit/>
          </a:bodyPr>
          <a:lstStyle>
            <a:lvl1pPr marL="0" indent="0">
              <a:buNone/>
              <a:defRPr sz="1800">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grpSp>
        <p:nvGrpSpPr>
          <p:cNvPr id="26" name="Group 25">
            <a:extLst>
              <a:ext uri="{FF2B5EF4-FFF2-40B4-BE49-F238E27FC236}">
                <a16:creationId xmlns:a16="http://schemas.microsoft.com/office/drawing/2014/main" id="{7EB26D0E-4DDB-46AB-BD3A-65388025853B}"/>
              </a:ext>
            </a:extLst>
          </p:cNvPr>
          <p:cNvGrpSpPr/>
          <p:nvPr userDrawn="1"/>
        </p:nvGrpSpPr>
        <p:grpSpPr>
          <a:xfrm>
            <a:off x="8363049" y="3136115"/>
            <a:ext cx="5968803" cy="5091448"/>
            <a:chOff x="-757990" y="-265649"/>
            <a:chExt cx="5968803" cy="6677116"/>
          </a:xfrm>
        </p:grpSpPr>
        <p:sp>
          <p:nvSpPr>
            <p:cNvPr id="27" name="Rectangle: Rounded Corners 26">
              <a:extLst>
                <a:ext uri="{FF2B5EF4-FFF2-40B4-BE49-F238E27FC236}">
                  <a16:creationId xmlns:a16="http://schemas.microsoft.com/office/drawing/2014/main" id="{B22BE3DC-CB43-4309-8CA5-40531A504B69}"/>
                </a:ext>
              </a:extLst>
            </p:cNvPr>
            <p:cNvSpPr/>
            <p:nvPr userDrawn="1"/>
          </p:nvSpPr>
          <p:spPr>
            <a:xfrm>
              <a:off x="1433621" y="3004234"/>
              <a:ext cx="1962243" cy="1962244"/>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Rounded Corners 27">
              <a:extLst>
                <a:ext uri="{FF2B5EF4-FFF2-40B4-BE49-F238E27FC236}">
                  <a16:creationId xmlns:a16="http://schemas.microsoft.com/office/drawing/2014/main" id="{B03A55B2-F7C9-45B2-AA06-119D9DF9C5FB}"/>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Rounded Corners 28">
              <a:extLst>
                <a:ext uri="{FF2B5EF4-FFF2-40B4-BE49-F238E27FC236}">
                  <a16:creationId xmlns:a16="http://schemas.microsoft.com/office/drawing/2014/main" id="{3B7EE598-0E7D-4B8C-8B20-A1887D0A2AD3}"/>
                </a:ext>
              </a:extLst>
            </p:cNvPr>
            <p:cNvSpPr/>
            <p:nvPr userDrawn="1"/>
          </p:nvSpPr>
          <p:spPr>
            <a:xfrm>
              <a:off x="-757990" y="2122384"/>
              <a:ext cx="1032243" cy="950748"/>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Rounded Corners 29">
              <a:extLst>
                <a:ext uri="{FF2B5EF4-FFF2-40B4-BE49-F238E27FC236}">
                  <a16:creationId xmlns:a16="http://schemas.microsoft.com/office/drawing/2014/main" id="{34D7E8BC-2F7A-4BF4-812A-CCAD63C2A864}"/>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Rounded Corners 30">
              <a:extLst>
                <a:ext uri="{FF2B5EF4-FFF2-40B4-BE49-F238E27FC236}">
                  <a16:creationId xmlns:a16="http://schemas.microsoft.com/office/drawing/2014/main" id="{43142D20-7CC4-49E6-B46F-A298892B0499}"/>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Rectangle: Rounded Corners 31">
              <a:extLst>
                <a:ext uri="{FF2B5EF4-FFF2-40B4-BE49-F238E27FC236}">
                  <a16:creationId xmlns:a16="http://schemas.microsoft.com/office/drawing/2014/main" id="{4111E6AA-1CAB-448F-9DFE-7F835C7111F0}"/>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Rounded Corners 32">
              <a:extLst>
                <a:ext uri="{FF2B5EF4-FFF2-40B4-BE49-F238E27FC236}">
                  <a16:creationId xmlns:a16="http://schemas.microsoft.com/office/drawing/2014/main" id="{7F0C9DC2-CAA6-4815-A31D-E685CACA017A}"/>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Rounded Corners 33">
              <a:extLst>
                <a:ext uri="{FF2B5EF4-FFF2-40B4-BE49-F238E27FC236}">
                  <a16:creationId xmlns:a16="http://schemas.microsoft.com/office/drawing/2014/main" id="{D7E86CDF-0793-4508-AEF8-3B01B0AD2ABA}"/>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Rounded Corners 34">
              <a:extLst>
                <a:ext uri="{FF2B5EF4-FFF2-40B4-BE49-F238E27FC236}">
                  <a16:creationId xmlns:a16="http://schemas.microsoft.com/office/drawing/2014/main" id="{891B18D2-7385-4A0F-B9B8-BC505EA8B4A7}"/>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Rounded Corners 35">
              <a:extLst>
                <a:ext uri="{FF2B5EF4-FFF2-40B4-BE49-F238E27FC236}">
                  <a16:creationId xmlns:a16="http://schemas.microsoft.com/office/drawing/2014/main" id="{B19EDD43-C1FF-4218-AE40-3DC86F8DC9EA}"/>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Rounded Corners 36">
              <a:extLst>
                <a:ext uri="{FF2B5EF4-FFF2-40B4-BE49-F238E27FC236}">
                  <a16:creationId xmlns:a16="http://schemas.microsoft.com/office/drawing/2014/main" id="{D24B3B08-86CB-4FC7-9B1E-79E1E892141A}"/>
                </a:ext>
              </a:extLst>
            </p:cNvPr>
            <p:cNvSpPr/>
            <p:nvPr userDrawn="1"/>
          </p:nvSpPr>
          <p:spPr>
            <a:xfrm>
              <a:off x="194582" y="804821"/>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130772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CF866-7D2C-48EB-83B5-06ACC41492F4}"/>
              </a:ext>
            </a:extLst>
          </p:cNvPr>
          <p:cNvSpPr/>
          <p:nvPr userDrawn="1"/>
        </p:nvSpPr>
        <p:spPr>
          <a:xfrm>
            <a:off x="-68092" y="-1"/>
            <a:ext cx="12260095" cy="6926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1851" y="1709748"/>
            <a:ext cx="10515600" cy="2852737"/>
          </a:xfrm>
        </p:spPr>
        <p:txBody>
          <a:bodyPr anchor="b">
            <a:normAutofit/>
          </a:bodyPr>
          <a:lstStyle>
            <a:lvl1pPr>
              <a:defRPr sz="32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4589473"/>
            <a:ext cx="10515600" cy="1500187"/>
          </a:xfrm>
        </p:spPr>
        <p:txBody>
          <a:bodyPr>
            <a:normAutofit/>
          </a:bodyPr>
          <a:lstStyle>
            <a:lvl1pPr marL="0" indent="0">
              <a:buNone/>
              <a:defRPr sz="1800">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86105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CF866-7D2C-48EB-83B5-06ACC41492F4}"/>
              </a:ext>
            </a:extLst>
          </p:cNvPr>
          <p:cNvSpPr/>
          <p:nvPr userDrawn="1"/>
        </p:nvSpPr>
        <p:spPr>
          <a:xfrm>
            <a:off x="-68092" y="-1"/>
            <a:ext cx="12260095" cy="6926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1851" y="1709748"/>
            <a:ext cx="10515600" cy="2852737"/>
          </a:xfrm>
        </p:spPr>
        <p:txBody>
          <a:bodyPr anchor="b">
            <a:normAutofit/>
          </a:bodyPr>
          <a:lstStyle>
            <a:lvl1pPr>
              <a:defRPr sz="32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4589473"/>
            <a:ext cx="10515600" cy="1500187"/>
          </a:xfrm>
        </p:spPr>
        <p:txBody>
          <a:bodyPr>
            <a:normAutofit/>
          </a:bodyPr>
          <a:lstStyle>
            <a:lvl1pPr marL="0" indent="0">
              <a:buNone/>
              <a:defRPr sz="1800">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50994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764D93-FF88-41F8-9C11-77FAC3869DB2}"/>
              </a:ext>
            </a:extLst>
          </p:cNvPr>
          <p:cNvSpPr/>
          <p:nvPr userDrawn="1"/>
        </p:nvSpPr>
        <p:spPr>
          <a:xfrm>
            <a:off x="0" y="0"/>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8F2E312-4EB8-4F8F-888A-DCF9A2B07422}"/>
              </a:ext>
            </a:extLst>
          </p:cNvPr>
          <p:cNvSpPr/>
          <p:nvPr userDrawn="1"/>
        </p:nvSpPr>
        <p:spPr>
          <a:xfrm rot="10800000">
            <a:off x="-1" y="5167312"/>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1851" y="1709748"/>
            <a:ext cx="10515600" cy="2852737"/>
          </a:xfrm>
        </p:spPr>
        <p:txBody>
          <a:bodyPr anchor="b">
            <a:normAutofit/>
          </a:bodyPr>
          <a:lstStyle>
            <a:lvl1pPr>
              <a:defRPr sz="320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831851" y="4589473"/>
            <a:ext cx="10515600" cy="1500187"/>
          </a:xfrm>
        </p:spPr>
        <p:txBody>
          <a:bodyPr>
            <a:normAutofit/>
          </a:bodyPr>
          <a:lstStyle>
            <a:lvl1pPr marL="0" indent="0">
              <a:lnSpc>
                <a:spcPct val="100000"/>
              </a:lnSpc>
              <a:buNone/>
              <a:defRPr sz="1800">
                <a:solidFill>
                  <a:schemeClr val="tx1">
                    <a:tint val="75000"/>
                  </a:schemeClr>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90823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0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2" y="-1"/>
            <a:ext cx="12260095" cy="6926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 name="Title 1"/>
          <p:cNvSpPr>
            <a:spLocks noGrp="1"/>
          </p:cNvSpPr>
          <p:nvPr>
            <p:ph type="title" hasCustomPrompt="1"/>
          </p:nvPr>
        </p:nvSpPr>
        <p:spPr>
          <a:xfrm>
            <a:off x="5394849" y="350206"/>
            <a:ext cx="5952603" cy="4212279"/>
          </a:xfrm>
        </p:spPr>
        <p:txBody>
          <a:bodyPr anchor="b">
            <a:normAutofit/>
          </a:bodyPr>
          <a:lstStyle>
            <a:lvl1pPr marL="0" marR="0" indent="0" algn="l" defTabSz="914332" rtl="0" eaLnBrk="1" fontAlgn="auto" latinLnBrk="0" hangingPunct="1">
              <a:lnSpc>
                <a:spcPct val="100000"/>
              </a:lnSpc>
              <a:spcBef>
                <a:spcPct val="0"/>
              </a:spcBef>
              <a:spcAft>
                <a:spcPts val="0"/>
              </a:spcAft>
              <a:buClrTx/>
              <a:buSzTx/>
              <a:buFontTx/>
              <a:buNone/>
              <a:tabLst/>
              <a:defRPr sz="3200">
                <a:solidFill>
                  <a:schemeClr val="bg1"/>
                </a:solidFill>
              </a:defRPr>
            </a:lvl1pPr>
          </a:lstStyle>
          <a:p>
            <a:pPr marL="0" marR="0" lvl="0" indent="0" algn="l" defTabSz="914332" rtl="0" eaLnBrk="1" fontAlgn="auto" latinLnBrk="0" hangingPunct="1">
              <a:lnSpc>
                <a:spcPct val="90000"/>
              </a:lnSpc>
              <a:spcBef>
                <a:spcPct val="0"/>
              </a:spcBef>
              <a:spcAft>
                <a:spcPts val="0"/>
              </a:spcAft>
              <a:buClrTx/>
              <a:buSzTx/>
              <a:buFontTx/>
              <a:buNone/>
              <a:tabLst/>
              <a:defRPr/>
            </a:pPr>
            <a:r>
              <a:rPr lang="en-US"/>
              <a:t>Use this slide to pull out a quote from text. It makes a big impact!</a:t>
            </a:r>
          </a:p>
        </p:txBody>
      </p:sp>
      <p:sp>
        <p:nvSpPr>
          <p:cNvPr id="23" name="Rectangle 22">
            <a:extLst>
              <a:ext uri="{FF2B5EF4-FFF2-40B4-BE49-F238E27FC236}">
                <a16:creationId xmlns:a16="http://schemas.microsoft.com/office/drawing/2014/main" id="{9EA8F192-8211-44A1-BC5C-9927C4A98595}"/>
              </a:ext>
            </a:extLst>
          </p:cNvPr>
          <p:cNvSpPr/>
          <p:nvPr userDrawn="1"/>
        </p:nvSpPr>
        <p:spPr>
          <a:xfrm>
            <a:off x="2559352" y="355160"/>
            <a:ext cx="2736647" cy="3154710"/>
          </a:xfrm>
          <a:prstGeom prst="rect">
            <a:avLst/>
          </a:prstGeom>
        </p:spPr>
        <p:txBody>
          <a:bodyPr wrap="none">
            <a:spAutoFit/>
          </a:bodyPr>
          <a:lstStyle/>
          <a:p>
            <a:pPr algn="r"/>
            <a:r>
              <a:rPr lang="en-US" sz="19900" b="1">
                <a:solidFill>
                  <a:schemeClr val="accent3"/>
                </a:solidFill>
              </a:rPr>
              <a:t>“”</a:t>
            </a:r>
          </a:p>
        </p:txBody>
      </p:sp>
      <p:sp>
        <p:nvSpPr>
          <p:cNvPr id="22" name="Text Placeholder 2">
            <a:extLst>
              <a:ext uri="{FF2B5EF4-FFF2-40B4-BE49-F238E27FC236}">
                <a16:creationId xmlns:a16="http://schemas.microsoft.com/office/drawing/2014/main" id="{79B0F232-E0C6-4CE5-88D0-15B84342B67E}"/>
              </a:ext>
            </a:extLst>
          </p:cNvPr>
          <p:cNvSpPr>
            <a:spLocks noGrp="1"/>
          </p:cNvSpPr>
          <p:nvPr>
            <p:ph type="body" idx="1" hasCustomPrompt="1"/>
          </p:nvPr>
        </p:nvSpPr>
        <p:spPr>
          <a:xfrm>
            <a:off x="5366983" y="4777852"/>
            <a:ext cx="5980468" cy="1311798"/>
          </a:xfrm>
        </p:spPr>
        <p:txBody>
          <a:bodyPr>
            <a:normAutofit/>
          </a:bodyPr>
          <a:lstStyle>
            <a:lvl1pPr marL="0" indent="0">
              <a:lnSpc>
                <a:spcPct val="100000"/>
              </a:lnSpc>
              <a:spcBef>
                <a:spcPts val="600"/>
              </a:spcBef>
              <a:buNone/>
              <a:defRPr sz="1600" cap="none" baseline="0">
                <a:solidFill>
                  <a:srgbClr val="F8F8F8"/>
                </a:solidFill>
                <a:latin typeface="Arial" panose="020B0604020202020204" pitchFamily="34" charset="0"/>
                <a:cs typeface="Arial" panose="020B0604020202020204" pitchFamily="34" charset="0"/>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  Name of the Author</a:t>
            </a:r>
          </a:p>
        </p:txBody>
      </p:sp>
      <p:grpSp>
        <p:nvGrpSpPr>
          <p:cNvPr id="40" name="Group 39">
            <a:extLst>
              <a:ext uri="{FF2B5EF4-FFF2-40B4-BE49-F238E27FC236}">
                <a16:creationId xmlns:a16="http://schemas.microsoft.com/office/drawing/2014/main" id="{F19E7F8F-938B-45EB-BDA3-9CD151667D82}"/>
              </a:ext>
            </a:extLst>
          </p:cNvPr>
          <p:cNvGrpSpPr/>
          <p:nvPr userDrawn="1"/>
        </p:nvGrpSpPr>
        <p:grpSpPr>
          <a:xfrm>
            <a:off x="-418912" y="-211451"/>
            <a:ext cx="6033547" cy="5335590"/>
            <a:chOff x="-822733" y="-265649"/>
            <a:chExt cx="6033546" cy="6677116"/>
          </a:xfrm>
        </p:grpSpPr>
        <p:sp>
          <p:nvSpPr>
            <p:cNvPr id="41" name="Rectangle: Rounded Corners 40">
              <a:extLst>
                <a:ext uri="{FF2B5EF4-FFF2-40B4-BE49-F238E27FC236}">
                  <a16:creationId xmlns:a16="http://schemas.microsoft.com/office/drawing/2014/main" id="{8F5C25AE-BD32-4DC2-8867-2160DC302F9E}"/>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Rectangle: Rounded Corners 41">
              <a:extLst>
                <a:ext uri="{FF2B5EF4-FFF2-40B4-BE49-F238E27FC236}">
                  <a16:creationId xmlns:a16="http://schemas.microsoft.com/office/drawing/2014/main" id="{2252DA1F-8EA9-4F01-B05C-4B7331EC82D6}"/>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3" name="Rectangle: Rounded Corners 42">
              <a:extLst>
                <a:ext uri="{FF2B5EF4-FFF2-40B4-BE49-F238E27FC236}">
                  <a16:creationId xmlns:a16="http://schemas.microsoft.com/office/drawing/2014/main" id="{B76F7B79-9DE9-43E3-88FF-D24707AA2F57}"/>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4" name="Rectangle: Rounded Corners 43">
              <a:extLst>
                <a:ext uri="{FF2B5EF4-FFF2-40B4-BE49-F238E27FC236}">
                  <a16:creationId xmlns:a16="http://schemas.microsoft.com/office/drawing/2014/main" id="{0D9DC4D6-C75B-499A-9526-C95F24B03B0B}"/>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5" name="Rectangle: Rounded Corners 44">
              <a:extLst>
                <a:ext uri="{FF2B5EF4-FFF2-40B4-BE49-F238E27FC236}">
                  <a16:creationId xmlns:a16="http://schemas.microsoft.com/office/drawing/2014/main" id="{9B09D56F-F58E-4F84-AC94-E6F9734F88E4}"/>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6" name="Rectangle: Rounded Corners 45">
              <a:extLst>
                <a:ext uri="{FF2B5EF4-FFF2-40B4-BE49-F238E27FC236}">
                  <a16:creationId xmlns:a16="http://schemas.microsoft.com/office/drawing/2014/main" id="{E06A5029-FE77-4648-A33E-1D008F71C3C6}"/>
                </a:ext>
              </a:extLst>
            </p:cNvPr>
            <p:cNvSpPr/>
            <p:nvPr userDrawn="1"/>
          </p:nvSpPr>
          <p:spPr>
            <a:xfrm>
              <a:off x="-822733" y="2238177"/>
              <a:ext cx="1140232" cy="1140233"/>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7" name="Rectangle: Rounded Corners 46">
              <a:extLst>
                <a:ext uri="{FF2B5EF4-FFF2-40B4-BE49-F238E27FC236}">
                  <a16:creationId xmlns:a16="http://schemas.microsoft.com/office/drawing/2014/main" id="{1713AE60-3AB8-4AAD-A317-650E991D4DEB}"/>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8" name="Rectangle: Rounded Corners 47">
              <a:extLst>
                <a:ext uri="{FF2B5EF4-FFF2-40B4-BE49-F238E27FC236}">
                  <a16:creationId xmlns:a16="http://schemas.microsoft.com/office/drawing/2014/main" id="{CD14BEA2-8A5C-4845-8C48-C36BD39C9223}"/>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9" name="Rectangle: Rounded Corners 48">
              <a:extLst>
                <a:ext uri="{FF2B5EF4-FFF2-40B4-BE49-F238E27FC236}">
                  <a16:creationId xmlns:a16="http://schemas.microsoft.com/office/drawing/2014/main" id="{7DAD135B-2767-4805-A053-4129317F6A29}"/>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0" name="Rectangle: Rounded Corners 49">
              <a:extLst>
                <a:ext uri="{FF2B5EF4-FFF2-40B4-BE49-F238E27FC236}">
                  <a16:creationId xmlns:a16="http://schemas.microsoft.com/office/drawing/2014/main" id="{0A776111-A7FA-463D-897E-FA1C1F491B43}"/>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1" name="Rectangle: Rounded Corners 50">
              <a:extLst>
                <a:ext uri="{FF2B5EF4-FFF2-40B4-BE49-F238E27FC236}">
                  <a16:creationId xmlns:a16="http://schemas.microsoft.com/office/drawing/2014/main" id="{2FB85148-86BB-4B78-87BE-EA181A17BE63}"/>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2" name="Rectangle: Rounded Corners 51">
              <a:extLst>
                <a:ext uri="{FF2B5EF4-FFF2-40B4-BE49-F238E27FC236}">
                  <a16:creationId xmlns:a16="http://schemas.microsoft.com/office/drawing/2014/main" id="{99405B28-48ED-432D-9832-081402B66A14}"/>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3" name="Rectangle: Rounded Corners 52">
              <a:extLst>
                <a:ext uri="{FF2B5EF4-FFF2-40B4-BE49-F238E27FC236}">
                  <a16:creationId xmlns:a16="http://schemas.microsoft.com/office/drawing/2014/main" id="{DAC614F7-FD7B-4ADB-9F7C-02B2DF2CD832}"/>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4" name="Rectangle: Rounded Corners 53">
              <a:extLst>
                <a:ext uri="{FF2B5EF4-FFF2-40B4-BE49-F238E27FC236}">
                  <a16:creationId xmlns:a16="http://schemas.microsoft.com/office/drawing/2014/main" id="{2C5FDA7B-C735-4066-831D-2930337D0CC7}"/>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41144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2" y="-1"/>
            <a:ext cx="12260095" cy="6926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sp>
        <p:nvSpPr>
          <p:cNvPr id="2" name="Title 1"/>
          <p:cNvSpPr>
            <a:spLocks noGrp="1"/>
          </p:cNvSpPr>
          <p:nvPr>
            <p:ph type="title" hasCustomPrompt="1"/>
          </p:nvPr>
        </p:nvSpPr>
        <p:spPr>
          <a:xfrm>
            <a:off x="5394849" y="350206"/>
            <a:ext cx="5952603" cy="4212279"/>
          </a:xfrm>
        </p:spPr>
        <p:txBody>
          <a:bodyPr anchor="b">
            <a:normAutofit/>
          </a:bodyPr>
          <a:lstStyle>
            <a:lvl1pPr marL="0" marR="0" indent="0" algn="l" defTabSz="914332" rtl="0" eaLnBrk="1" fontAlgn="auto" latinLnBrk="0" hangingPunct="1">
              <a:lnSpc>
                <a:spcPct val="100000"/>
              </a:lnSpc>
              <a:spcBef>
                <a:spcPct val="0"/>
              </a:spcBef>
              <a:spcAft>
                <a:spcPts val="0"/>
              </a:spcAft>
              <a:buClrTx/>
              <a:buSzTx/>
              <a:buFontTx/>
              <a:buNone/>
              <a:tabLst/>
              <a:defRPr sz="3200">
                <a:solidFill>
                  <a:schemeClr val="bg1"/>
                </a:solidFill>
              </a:defRPr>
            </a:lvl1pPr>
          </a:lstStyle>
          <a:p>
            <a:pPr marL="0" marR="0" lvl="0" indent="0" algn="l" defTabSz="914332" rtl="0" eaLnBrk="1" fontAlgn="auto" latinLnBrk="0" hangingPunct="1">
              <a:lnSpc>
                <a:spcPct val="90000"/>
              </a:lnSpc>
              <a:spcBef>
                <a:spcPct val="0"/>
              </a:spcBef>
              <a:spcAft>
                <a:spcPts val="0"/>
              </a:spcAft>
              <a:buClrTx/>
              <a:buSzTx/>
              <a:buFontTx/>
              <a:buNone/>
              <a:tabLst/>
              <a:defRPr/>
            </a:pPr>
            <a:r>
              <a:rPr lang="en-US"/>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userDrawn="1"/>
        </p:nvGrpSpPr>
        <p:grpSpPr>
          <a:xfrm>
            <a:off x="-418912" y="-211451"/>
            <a:ext cx="6033547" cy="5335590"/>
            <a:chOff x="-822733" y="-265649"/>
            <a:chExt cx="6033546" cy="6677116"/>
          </a:xfrm>
        </p:grpSpPr>
        <p:sp>
          <p:nvSpPr>
            <p:cNvPr id="6" name="Rectangle: Rounded Corners 5">
              <a:extLst>
                <a:ext uri="{FF2B5EF4-FFF2-40B4-BE49-F238E27FC236}">
                  <a16:creationId xmlns:a16="http://schemas.microsoft.com/office/drawing/2014/main" id="{4E0822AB-24C7-4627-BDE0-20F99085F786}"/>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Rounded Corners 6">
              <a:extLst>
                <a:ext uri="{FF2B5EF4-FFF2-40B4-BE49-F238E27FC236}">
                  <a16:creationId xmlns:a16="http://schemas.microsoft.com/office/drawing/2014/main" id="{DEF72770-DA63-43D3-8C7C-AFCE4C387A31}"/>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Rounded Corners 7">
              <a:extLst>
                <a:ext uri="{FF2B5EF4-FFF2-40B4-BE49-F238E27FC236}">
                  <a16:creationId xmlns:a16="http://schemas.microsoft.com/office/drawing/2014/main" id="{AD8C23D4-790F-4B37-8728-706C17C8FFBE}"/>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Rounded Corners 8">
              <a:extLst>
                <a:ext uri="{FF2B5EF4-FFF2-40B4-BE49-F238E27FC236}">
                  <a16:creationId xmlns:a16="http://schemas.microsoft.com/office/drawing/2014/main" id="{B99087A6-E3C8-4A46-A931-3FF2B489FCE9}"/>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Rounded Corners 9">
              <a:extLst>
                <a:ext uri="{FF2B5EF4-FFF2-40B4-BE49-F238E27FC236}">
                  <a16:creationId xmlns:a16="http://schemas.microsoft.com/office/drawing/2014/main" id="{7CCEE751-FF4F-497A-9733-5C7B215E1873}"/>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Rounded Corners 11">
              <a:extLst>
                <a:ext uri="{FF2B5EF4-FFF2-40B4-BE49-F238E27FC236}">
                  <a16:creationId xmlns:a16="http://schemas.microsoft.com/office/drawing/2014/main" id="{8DB854EF-E80C-4C65-BC62-2DA162A592C6}"/>
                </a:ext>
              </a:extLst>
            </p:cNvPr>
            <p:cNvSpPr/>
            <p:nvPr userDrawn="1"/>
          </p:nvSpPr>
          <p:spPr>
            <a:xfrm>
              <a:off x="-822733" y="2238177"/>
              <a:ext cx="1140232" cy="1140233"/>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Rounded Corners 12">
              <a:extLst>
                <a:ext uri="{FF2B5EF4-FFF2-40B4-BE49-F238E27FC236}">
                  <a16:creationId xmlns:a16="http://schemas.microsoft.com/office/drawing/2014/main" id="{7A3B932B-5B1F-45F0-ADF1-4E984078B698}"/>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Rounded Corners 13">
              <a:extLst>
                <a:ext uri="{FF2B5EF4-FFF2-40B4-BE49-F238E27FC236}">
                  <a16:creationId xmlns:a16="http://schemas.microsoft.com/office/drawing/2014/main" id="{30A3A591-AE6B-4B02-8CB4-C8FAEE346FE2}"/>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Rounded Corners 14">
              <a:extLst>
                <a:ext uri="{FF2B5EF4-FFF2-40B4-BE49-F238E27FC236}">
                  <a16:creationId xmlns:a16="http://schemas.microsoft.com/office/drawing/2014/main" id="{81019A04-8AE2-4CA4-8FBF-B55CA73B0B59}"/>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Rounded Corners 15">
              <a:extLst>
                <a:ext uri="{FF2B5EF4-FFF2-40B4-BE49-F238E27FC236}">
                  <a16:creationId xmlns:a16="http://schemas.microsoft.com/office/drawing/2014/main" id="{F069F16D-A6A1-414A-A74F-BEF8B1945676}"/>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Rounded Corners 16">
              <a:extLst>
                <a:ext uri="{FF2B5EF4-FFF2-40B4-BE49-F238E27FC236}">
                  <a16:creationId xmlns:a16="http://schemas.microsoft.com/office/drawing/2014/main" id="{23A2C8DA-E339-41B1-A258-8EF6952EF2EC}"/>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Rounded Corners 17">
              <a:extLst>
                <a:ext uri="{FF2B5EF4-FFF2-40B4-BE49-F238E27FC236}">
                  <a16:creationId xmlns:a16="http://schemas.microsoft.com/office/drawing/2014/main" id="{C97CD1E5-7CAA-4645-A8AC-7F52E520A8EF}"/>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Rounded Corners 18">
              <a:extLst>
                <a:ext uri="{FF2B5EF4-FFF2-40B4-BE49-F238E27FC236}">
                  <a16:creationId xmlns:a16="http://schemas.microsoft.com/office/drawing/2014/main" id="{CB291836-B85D-4DCC-A0C3-43E092A991F5}"/>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Rounded Corners 19">
              <a:extLst>
                <a:ext uri="{FF2B5EF4-FFF2-40B4-BE49-F238E27FC236}">
                  <a16:creationId xmlns:a16="http://schemas.microsoft.com/office/drawing/2014/main" id="{520092B3-8572-4660-8711-60FD907203A1}"/>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Rectangle 22">
            <a:extLst>
              <a:ext uri="{FF2B5EF4-FFF2-40B4-BE49-F238E27FC236}">
                <a16:creationId xmlns:a16="http://schemas.microsoft.com/office/drawing/2014/main" id="{9EA8F192-8211-44A1-BC5C-9927C4A98595}"/>
              </a:ext>
            </a:extLst>
          </p:cNvPr>
          <p:cNvSpPr/>
          <p:nvPr userDrawn="1"/>
        </p:nvSpPr>
        <p:spPr>
          <a:xfrm>
            <a:off x="2559352" y="355160"/>
            <a:ext cx="2736647" cy="3154710"/>
          </a:xfrm>
          <a:prstGeom prst="rect">
            <a:avLst/>
          </a:prstGeom>
        </p:spPr>
        <p:txBody>
          <a:bodyPr wrap="none">
            <a:spAutoFit/>
          </a:bodyPr>
          <a:lstStyle/>
          <a:p>
            <a:pPr algn="r"/>
            <a:r>
              <a:rPr lang="en-US" sz="19900" b="1">
                <a:solidFill>
                  <a:schemeClr val="accent3"/>
                </a:solidFill>
              </a:rPr>
              <a:t>“”</a:t>
            </a:r>
          </a:p>
        </p:txBody>
      </p:sp>
      <p:sp>
        <p:nvSpPr>
          <p:cNvPr id="22" name="Text Placeholder 2">
            <a:extLst>
              <a:ext uri="{FF2B5EF4-FFF2-40B4-BE49-F238E27FC236}">
                <a16:creationId xmlns:a16="http://schemas.microsoft.com/office/drawing/2014/main" id="{8A980837-423F-47C7-8A75-01D853972DD2}"/>
              </a:ext>
            </a:extLst>
          </p:cNvPr>
          <p:cNvSpPr>
            <a:spLocks noGrp="1"/>
          </p:cNvSpPr>
          <p:nvPr>
            <p:ph type="body" idx="1" hasCustomPrompt="1"/>
          </p:nvPr>
        </p:nvSpPr>
        <p:spPr>
          <a:xfrm>
            <a:off x="5366983" y="4777852"/>
            <a:ext cx="5980468" cy="1311798"/>
          </a:xfrm>
        </p:spPr>
        <p:txBody>
          <a:bodyPr>
            <a:normAutofit/>
          </a:bodyPr>
          <a:lstStyle>
            <a:lvl1pPr marL="0" indent="0">
              <a:lnSpc>
                <a:spcPct val="100000"/>
              </a:lnSpc>
              <a:spcBef>
                <a:spcPts val="600"/>
              </a:spcBef>
              <a:buNone/>
              <a:defRPr sz="1600" cap="none" baseline="0">
                <a:solidFill>
                  <a:srgbClr val="F8F8F8"/>
                </a:solidFill>
                <a:latin typeface="Arial" panose="020B0604020202020204" pitchFamily="34" charset="0"/>
                <a:cs typeface="Arial" panose="020B0604020202020204" pitchFamily="34" charset="0"/>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  Name of the Author</a:t>
            </a:r>
          </a:p>
        </p:txBody>
      </p:sp>
    </p:spTree>
    <p:extLst>
      <p:ext uri="{BB962C8B-B14F-4D97-AF65-F5344CB8AC3E}">
        <p14:creationId xmlns:p14="http://schemas.microsoft.com/office/powerpoint/2010/main" val="134892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2241" y="1688479"/>
            <a:ext cx="11257368"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502241" y="4568204"/>
            <a:ext cx="11257368"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Prepared by Public Consulting Group</a:t>
            </a:r>
          </a:p>
        </p:txBody>
      </p:sp>
      <p:sp>
        <p:nvSpPr>
          <p:cNvPr id="6" name="Slide Number Placeholder 5"/>
          <p:cNvSpPr>
            <a:spLocks noGrp="1"/>
          </p:cNvSpPr>
          <p:nvPr>
            <p:ph type="sldNum" sz="quarter" idx="12"/>
          </p:nvPr>
        </p:nvSpPr>
        <p:spPr>
          <a:xfrm>
            <a:off x="9016409" y="6356355"/>
            <a:ext cx="2743200" cy="365125"/>
          </a:xfrm>
        </p:spPr>
        <p:txBody>
          <a:bodyPr/>
          <a:lstStyle/>
          <a:p>
            <a:fld id="{5A774AA6-F414-4EAB-B971-BC2BDCB0FD3E}" type="slidenum">
              <a:rPr lang="en-US" smtClean="0"/>
              <a:t>‹#›</a:t>
            </a:fld>
            <a:endParaRPr lang="en-US"/>
          </a:p>
        </p:txBody>
      </p:sp>
    </p:spTree>
    <p:extLst>
      <p:ext uri="{BB962C8B-B14F-4D97-AF65-F5344CB8AC3E}">
        <p14:creationId xmlns:p14="http://schemas.microsoft.com/office/powerpoint/2010/main" val="4095722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2" y="-1"/>
            <a:ext cx="12260095" cy="692609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bg1"/>
              </a:solidFill>
            </a:endParaRPr>
          </a:p>
        </p:txBody>
      </p:sp>
      <p:grpSp>
        <p:nvGrpSpPr>
          <p:cNvPr id="40" name="Group 39">
            <a:extLst>
              <a:ext uri="{FF2B5EF4-FFF2-40B4-BE49-F238E27FC236}">
                <a16:creationId xmlns:a16="http://schemas.microsoft.com/office/drawing/2014/main" id="{A9039BC0-5569-446B-B413-4E5A759B3215}"/>
              </a:ext>
            </a:extLst>
          </p:cNvPr>
          <p:cNvGrpSpPr/>
          <p:nvPr userDrawn="1"/>
        </p:nvGrpSpPr>
        <p:grpSpPr>
          <a:xfrm>
            <a:off x="-418912" y="-211451"/>
            <a:ext cx="6033547" cy="5335590"/>
            <a:chOff x="-822733" y="-265649"/>
            <a:chExt cx="6033546" cy="6677116"/>
          </a:xfrm>
        </p:grpSpPr>
        <p:sp>
          <p:nvSpPr>
            <p:cNvPr id="41" name="Rectangle: Rounded Corners 40">
              <a:extLst>
                <a:ext uri="{FF2B5EF4-FFF2-40B4-BE49-F238E27FC236}">
                  <a16:creationId xmlns:a16="http://schemas.microsoft.com/office/drawing/2014/main" id="{3094F176-17FA-487E-B6E5-7FF608CBBC8F}"/>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Rectangle: Rounded Corners 41">
              <a:extLst>
                <a:ext uri="{FF2B5EF4-FFF2-40B4-BE49-F238E27FC236}">
                  <a16:creationId xmlns:a16="http://schemas.microsoft.com/office/drawing/2014/main" id="{32E9FEFB-5014-47B8-A5EF-10EA26DD8E72}"/>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Rectangle: Rounded Corners 42">
              <a:extLst>
                <a:ext uri="{FF2B5EF4-FFF2-40B4-BE49-F238E27FC236}">
                  <a16:creationId xmlns:a16="http://schemas.microsoft.com/office/drawing/2014/main" id="{466597CB-912B-4ACE-A151-83E14DB0CA25}"/>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Rectangle: Rounded Corners 43">
              <a:extLst>
                <a:ext uri="{FF2B5EF4-FFF2-40B4-BE49-F238E27FC236}">
                  <a16:creationId xmlns:a16="http://schemas.microsoft.com/office/drawing/2014/main" id="{27AE4EDF-3B29-49F6-9F2B-AB0C8ABCF244}"/>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Rounded Corners 44">
              <a:extLst>
                <a:ext uri="{FF2B5EF4-FFF2-40B4-BE49-F238E27FC236}">
                  <a16:creationId xmlns:a16="http://schemas.microsoft.com/office/drawing/2014/main" id="{53584368-C59D-4E39-8637-C1E4241C6100}"/>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Rectangle: Rounded Corners 45">
              <a:extLst>
                <a:ext uri="{FF2B5EF4-FFF2-40B4-BE49-F238E27FC236}">
                  <a16:creationId xmlns:a16="http://schemas.microsoft.com/office/drawing/2014/main" id="{A0B9727B-706F-4893-AB6F-5B7079538A25}"/>
                </a:ext>
              </a:extLst>
            </p:cNvPr>
            <p:cNvSpPr/>
            <p:nvPr userDrawn="1"/>
          </p:nvSpPr>
          <p:spPr>
            <a:xfrm>
              <a:off x="-822733" y="2238177"/>
              <a:ext cx="1140232" cy="1140233"/>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Rectangle: Rounded Corners 46">
              <a:extLst>
                <a:ext uri="{FF2B5EF4-FFF2-40B4-BE49-F238E27FC236}">
                  <a16:creationId xmlns:a16="http://schemas.microsoft.com/office/drawing/2014/main" id="{C1E5733C-F5F4-4025-95F5-6F3CCEF7585E}"/>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Rectangle: Rounded Corners 47">
              <a:extLst>
                <a:ext uri="{FF2B5EF4-FFF2-40B4-BE49-F238E27FC236}">
                  <a16:creationId xmlns:a16="http://schemas.microsoft.com/office/drawing/2014/main" id="{15AA8BC4-5DC3-4E4F-83F3-E8A88591A090}"/>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Rectangle: Rounded Corners 48">
              <a:extLst>
                <a:ext uri="{FF2B5EF4-FFF2-40B4-BE49-F238E27FC236}">
                  <a16:creationId xmlns:a16="http://schemas.microsoft.com/office/drawing/2014/main" id="{20598DF0-EE26-497D-A212-E6D65A9DE2D2}"/>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Rectangle: Rounded Corners 49">
              <a:extLst>
                <a:ext uri="{FF2B5EF4-FFF2-40B4-BE49-F238E27FC236}">
                  <a16:creationId xmlns:a16="http://schemas.microsoft.com/office/drawing/2014/main" id="{B7B0A433-5497-4348-9521-0CD0CBEF205D}"/>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Rectangle: Rounded Corners 50">
              <a:extLst>
                <a:ext uri="{FF2B5EF4-FFF2-40B4-BE49-F238E27FC236}">
                  <a16:creationId xmlns:a16="http://schemas.microsoft.com/office/drawing/2014/main" id="{ADA29D58-6005-4D53-82EC-CCFC79854F67}"/>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Rectangle: Rounded Corners 51">
              <a:extLst>
                <a:ext uri="{FF2B5EF4-FFF2-40B4-BE49-F238E27FC236}">
                  <a16:creationId xmlns:a16="http://schemas.microsoft.com/office/drawing/2014/main" id="{70722983-89F5-42B3-9469-26645A9707A3}"/>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Rectangle: Rounded Corners 52">
              <a:extLst>
                <a:ext uri="{FF2B5EF4-FFF2-40B4-BE49-F238E27FC236}">
                  <a16:creationId xmlns:a16="http://schemas.microsoft.com/office/drawing/2014/main" id="{26B55A9B-256A-42A4-A0E1-7CD8679146A8}"/>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Rectangle: Rounded Corners 53">
              <a:extLst>
                <a:ext uri="{FF2B5EF4-FFF2-40B4-BE49-F238E27FC236}">
                  <a16:creationId xmlns:a16="http://schemas.microsoft.com/office/drawing/2014/main" id="{B4A9B1D4-A428-484E-B232-810106F9EA11}"/>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p:cNvSpPr>
            <a:spLocks noGrp="1"/>
          </p:cNvSpPr>
          <p:nvPr>
            <p:ph type="title" hasCustomPrompt="1"/>
          </p:nvPr>
        </p:nvSpPr>
        <p:spPr>
          <a:xfrm>
            <a:off x="5394849" y="350206"/>
            <a:ext cx="5952603" cy="4212279"/>
          </a:xfrm>
        </p:spPr>
        <p:txBody>
          <a:bodyPr anchor="b">
            <a:normAutofit/>
          </a:bodyPr>
          <a:lstStyle>
            <a:lvl1pPr marL="0" marR="0" indent="0" algn="l" defTabSz="914332" rtl="0" eaLnBrk="1" fontAlgn="auto" latinLnBrk="0" hangingPunct="1">
              <a:lnSpc>
                <a:spcPct val="100000"/>
              </a:lnSpc>
              <a:spcBef>
                <a:spcPts val="600"/>
              </a:spcBef>
              <a:spcAft>
                <a:spcPts val="0"/>
              </a:spcAft>
              <a:buClrTx/>
              <a:buSzTx/>
              <a:buFontTx/>
              <a:buNone/>
              <a:tabLst/>
              <a:defRPr sz="3200">
                <a:solidFill>
                  <a:schemeClr val="bg1"/>
                </a:solidFill>
              </a:defRPr>
            </a:lvl1pPr>
          </a:lstStyle>
          <a:p>
            <a:pPr marL="0" marR="0" lvl="0" indent="0" algn="l" defTabSz="914332" rtl="0" eaLnBrk="1" fontAlgn="auto" latinLnBrk="0" hangingPunct="1">
              <a:lnSpc>
                <a:spcPct val="90000"/>
              </a:lnSpc>
              <a:spcBef>
                <a:spcPct val="0"/>
              </a:spcBef>
              <a:spcAft>
                <a:spcPts val="0"/>
              </a:spcAft>
              <a:buClrTx/>
              <a:buSzTx/>
              <a:buFontTx/>
              <a:buNone/>
              <a:tabLst/>
              <a:defRPr/>
            </a:pPr>
            <a:r>
              <a:rPr lang="en-US"/>
              <a:t>Use this slide to pull out a quote from text. It makes a big impact!</a:t>
            </a:r>
          </a:p>
        </p:txBody>
      </p:sp>
      <p:sp>
        <p:nvSpPr>
          <p:cNvPr id="23" name="Rectangle 22">
            <a:extLst>
              <a:ext uri="{FF2B5EF4-FFF2-40B4-BE49-F238E27FC236}">
                <a16:creationId xmlns:a16="http://schemas.microsoft.com/office/drawing/2014/main" id="{9EA8F192-8211-44A1-BC5C-9927C4A98595}"/>
              </a:ext>
            </a:extLst>
          </p:cNvPr>
          <p:cNvSpPr/>
          <p:nvPr userDrawn="1"/>
        </p:nvSpPr>
        <p:spPr>
          <a:xfrm>
            <a:off x="2559352" y="355160"/>
            <a:ext cx="2736647" cy="3154710"/>
          </a:xfrm>
          <a:prstGeom prst="rect">
            <a:avLst/>
          </a:prstGeom>
        </p:spPr>
        <p:txBody>
          <a:bodyPr wrap="none">
            <a:spAutoFit/>
          </a:bodyPr>
          <a:lstStyle/>
          <a:p>
            <a:pPr algn="r"/>
            <a:r>
              <a:rPr lang="en-US" sz="19900" b="1">
                <a:solidFill>
                  <a:schemeClr val="accent3"/>
                </a:solidFill>
              </a:rPr>
              <a:t>“”</a:t>
            </a:r>
          </a:p>
        </p:txBody>
      </p:sp>
      <p:sp>
        <p:nvSpPr>
          <p:cNvPr id="22" name="Text Placeholder 2">
            <a:extLst>
              <a:ext uri="{FF2B5EF4-FFF2-40B4-BE49-F238E27FC236}">
                <a16:creationId xmlns:a16="http://schemas.microsoft.com/office/drawing/2014/main" id="{308410C0-392B-46B5-BA4A-BDD03EE48183}"/>
              </a:ext>
            </a:extLst>
          </p:cNvPr>
          <p:cNvSpPr>
            <a:spLocks noGrp="1"/>
          </p:cNvSpPr>
          <p:nvPr>
            <p:ph type="body" idx="1" hasCustomPrompt="1"/>
          </p:nvPr>
        </p:nvSpPr>
        <p:spPr>
          <a:xfrm>
            <a:off x="5366983" y="4777852"/>
            <a:ext cx="5980468" cy="1311798"/>
          </a:xfrm>
        </p:spPr>
        <p:txBody>
          <a:bodyPr>
            <a:normAutofit/>
          </a:bodyPr>
          <a:lstStyle>
            <a:lvl1pPr marL="0" indent="0">
              <a:lnSpc>
                <a:spcPct val="100000"/>
              </a:lnSpc>
              <a:spcBef>
                <a:spcPts val="600"/>
              </a:spcBef>
              <a:buNone/>
              <a:defRPr sz="1600" cap="none" baseline="0">
                <a:solidFill>
                  <a:srgbClr val="F8F8F8"/>
                </a:solidFill>
                <a:latin typeface="Arial" panose="020B0604020202020204" pitchFamily="34" charset="0"/>
                <a:cs typeface="Arial" panose="020B0604020202020204" pitchFamily="34" charset="0"/>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  Name of the Author</a:t>
            </a:r>
          </a:p>
        </p:txBody>
      </p:sp>
    </p:spTree>
    <p:extLst>
      <p:ext uri="{BB962C8B-B14F-4D97-AF65-F5344CB8AC3E}">
        <p14:creationId xmlns:p14="http://schemas.microsoft.com/office/powerpoint/2010/main" val="1726796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66184" y="166436"/>
            <a:ext cx="11426128" cy="365125"/>
          </a:xfrm>
        </p:spPr>
        <p:txBody>
          <a:bodyPr/>
          <a:lstStyle/>
          <a:p>
            <a:endParaRPr lang="en-US"/>
          </a:p>
        </p:txBody>
      </p:sp>
      <p:sp>
        <p:nvSpPr>
          <p:cNvPr id="4" name="Slide Number Placeholder 3"/>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3695745342"/>
      </p:ext>
    </p:extLst>
  </p:cSld>
  <p:clrMapOvr>
    <a:masterClrMapping/>
  </p:clrMapOvr>
  <p:extLst>
    <p:ext uri="{DCECCB84-F9BA-43D5-87BE-67443E8EF086}">
      <p15:sldGuideLst xmlns:p15="http://schemas.microsoft.com/office/powerpoint/2012/main">
        <p15:guide id="1" orient="horz" pos="432">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6184" y="411514"/>
            <a:ext cx="11439096" cy="1006125"/>
          </a:xfrm>
        </p:spPr>
        <p:txBody>
          <a:bodyPr anchor="ctr">
            <a:normAutofit/>
          </a:bodyPr>
          <a:lstStyle>
            <a:lvl1pPr>
              <a:defRPr sz="2800" b="1" i="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5242570" y="1417639"/>
            <a:ext cx="6238231" cy="4538973"/>
          </a:xfrm>
        </p:spPr>
        <p:txBody>
          <a:bodyPr>
            <a:normAutofit/>
          </a:bodyPr>
          <a:lstStyle>
            <a:lvl1pPr>
              <a:lnSpc>
                <a:spcPct val="100000"/>
              </a:lnSpc>
              <a:spcBef>
                <a:spcPts val="600"/>
              </a:spcBef>
              <a:defRPr sz="1200"/>
            </a:lvl1pPr>
            <a:lvl2pPr>
              <a:lnSpc>
                <a:spcPct val="100000"/>
              </a:lnSpc>
              <a:spcBef>
                <a:spcPts val="600"/>
              </a:spcBef>
              <a:defRPr sz="1100"/>
            </a:lvl2pPr>
            <a:lvl3pPr>
              <a:lnSpc>
                <a:spcPct val="100000"/>
              </a:lnSpc>
              <a:spcBef>
                <a:spcPts val="600"/>
              </a:spcBef>
              <a:defRPr sz="1050"/>
            </a:lvl3pPr>
            <a:lvl4pPr>
              <a:lnSpc>
                <a:spcPct val="100000"/>
              </a:lnSpc>
              <a:spcBef>
                <a:spcPts val="600"/>
              </a:spcBef>
              <a:defRPr sz="1000"/>
            </a:lvl4pPr>
            <a:lvl5pPr>
              <a:lnSpc>
                <a:spcPct val="100000"/>
              </a:lnSpc>
              <a:spcBef>
                <a:spcPts val="600"/>
              </a:spcBef>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1200" y="1417640"/>
            <a:ext cx="4165613" cy="4538973"/>
          </a:xfrm>
        </p:spPr>
        <p:txBody>
          <a:bodyPr>
            <a:normAutofit/>
          </a:bodyPr>
          <a:lstStyle>
            <a:lvl1pPr marL="0" indent="0">
              <a:lnSpc>
                <a:spcPct val="100000"/>
              </a:lnSpc>
              <a:spcBef>
                <a:spcPts val="600"/>
              </a:spcBef>
              <a:buFont typeface="Arial" panose="020B0604020202020204" pitchFamily="34" charset="0"/>
              <a:buNone/>
              <a:defRPr sz="1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366184" y="166436"/>
            <a:ext cx="11426128" cy="365125"/>
          </a:xfrm>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3982919103"/>
      </p:ext>
    </p:extLst>
  </p:cSld>
  <p:clrMapOvr>
    <a:masterClrMapping/>
  </p:clrMapOvr>
  <p:extLst>
    <p:ext uri="{DCECCB84-F9BA-43D5-87BE-67443E8EF086}">
      <p15:sldGuideLst xmlns:p15="http://schemas.microsoft.com/office/powerpoint/2012/main">
        <p15:guide id="1" orient="horz" pos="605">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6184" y="411514"/>
            <a:ext cx="4510629" cy="1006125"/>
          </a:xfrm>
        </p:spPr>
        <p:txBody>
          <a:bodyPr anchor="ctr">
            <a:normAutofit/>
          </a:bodyPr>
          <a:lstStyle>
            <a:lvl1pPr>
              <a:defRPr sz="2800" b="1">
                <a:solidFill>
                  <a:schemeClr val="accent1"/>
                </a:solidFill>
                <a:latin typeface="+mn-lt"/>
              </a:defRPr>
            </a:lvl1pPr>
          </a:lstStyle>
          <a:p>
            <a:r>
              <a:rPr lang="en-US"/>
              <a:t>Click to edit Master title style</a:t>
            </a:r>
          </a:p>
        </p:txBody>
      </p:sp>
      <p:sp>
        <p:nvSpPr>
          <p:cNvPr id="3" name="Picture Placeholder 2"/>
          <p:cNvSpPr>
            <a:spLocks noGrp="1" noChangeAspect="1"/>
          </p:cNvSpPr>
          <p:nvPr>
            <p:ph type="pic" idx="1"/>
          </p:nvPr>
        </p:nvSpPr>
        <p:spPr>
          <a:xfrm>
            <a:off x="5242570" y="531561"/>
            <a:ext cx="6562711" cy="5425051"/>
          </a:xfrm>
          <a:solidFill>
            <a:schemeClr val="bg1">
              <a:lumMod val="95000"/>
            </a:schemeClr>
          </a:solidFill>
        </p:spPr>
        <p:txBody>
          <a:bodyPr anchor="ctr"/>
          <a:lstStyle>
            <a:lvl1pPr marL="0" indent="0" algn="ctr">
              <a:buNone/>
              <a:defRPr sz="3200">
                <a:solidFill>
                  <a:srgbClr val="C00000"/>
                </a:solidFill>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p>
        </p:txBody>
      </p:sp>
      <p:sp>
        <p:nvSpPr>
          <p:cNvPr id="4" name="Text Placeholder 3"/>
          <p:cNvSpPr>
            <a:spLocks noGrp="1"/>
          </p:cNvSpPr>
          <p:nvPr>
            <p:ph type="body" sz="half" idx="2"/>
          </p:nvPr>
        </p:nvSpPr>
        <p:spPr>
          <a:xfrm>
            <a:off x="711200" y="1417639"/>
            <a:ext cx="4165613" cy="4538973"/>
          </a:xfrm>
        </p:spPr>
        <p:txBody>
          <a:bodyPr>
            <a:normAutofit/>
          </a:bodyPr>
          <a:lstStyle>
            <a:lvl1pPr marL="0" indent="0">
              <a:lnSpc>
                <a:spcPct val="100000"/>
              </a:lnSpc>
              <a:spcBef>
                <a:spcPts val="600"/>
              </a:spcBef>
              <a:buFont typeface="Arial" panose="020B0604020202020204" pitchFamily="34" charset="0"/>
              <a:buNone/>
              <a:defRPr sz="1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366184" y="166436"/>
            <a:ext cx="11426128" cy="365125"/>
          </a:xfrm>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Tree>
    <p:extLst>
      <p:ext uri="{BB962C8B-B14F-4D97-AF65-F5344CB8AC3E}">
        <p14:creationId xmlns:p14="http://schemas.microsoft.com/office/powerpoint/2010/main" val="3510489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366185" y="411513"/>
            <a:ext cx="11439095" cy="1006126"/>
          </a:xfrm>
        </p:spPr>
        <p:txBody>
          <a:bodyPr anchor="ctr">
            <a:normAutofit/>
          </a:bodyPr>
          <a:lstStyle>
            <a:lvl1pPr>
              <a:defRPr sz="2800" b="1">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711201" y="1417640"/>
            <a:ext cx="4165612" cy="4538972"/>
          </a:xfrm>
        </p:spPr>
        <p:txBody>
          <a:bodyPr>
            <a:normAutofit/>
          </a:bodyPr>
          <a:lstStyle>
            <a:lvl1pPr marL="0" indent="0">
              <a:buFont typeface="Arial" panose="020B0604020202020204" pitchFamily="34" charset="0"/>
              <a:buNone/>
              <a:defRPr sz="1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366185" y="166436"/>
            <a:ext cx="11426128" cy="365125"/>
          </a:xfrm>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5242570" y="1600215"/>
            <a:ext cx="6517636" cy="4356397"/>
          </a:xfrm>
          <a:solidFill>
            <a:schemeClr val="bg1">
              <a:lumMod val="95000"/>
            </a:schemeClr>
          </a:solidFill>
        </p:spPr>
        <p:txBody>
          <a:bodyPr anchor="ctr">
            <a:normAutofit/>
          </a:bodyPr>
          <a:lstStyle>
            <a:lvl1pPr algn="ctr">
              <a:defRPr sz="2800">
                <a:solidFill>
                  <a:srgbClr val="C00000"/>
                </a:solidFill>
              </a:defRPr>
            </a:lvl1pPr>
          </a:lstStyle>
          <a:p>
            <a:r>
              <a:rPr lang="en-US"/>
              <a:t>Click here to start making a chart</a:t>
            </a:r>
          </a:p>
        </p:txBody>
      </p:sp>
    </p:spTree>
    <p:extLst>
      <p:ext uri="{BB962C8B-B14F-4D97-AF65-F5344CB8AC3E}">
        <p14:creationId xmlns:p14="http://schemas.microsoft.com/office/powerpoint/2010/main" val="4097736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66186" y="166436"/>
            <a:ext cx="11426127" cy="365125"/>
          </a:xfrm>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366185" y="531561"/>
            <a:ext cx="11439095" cy="5425050"/>
          </a:xfrm>
          <a:solidFill>
            <a:schemeClr val="bg1">
              <a:lumMod val="95000"/>
            </a:schemeClr>
          </a:solidFill>
        </p:spPr>
        <p:txBody>
          <a:bodyPr anchor="ctr">
            <a:normAutofit/>
          </a:bodyPr>
          <a:lstStyle>
            <a:lvl1pPr algn="ctr">
              <a:defRPr sz="2800">
                <a:solidFill>
                  <a:srgbClr val="C00000"/>
                </a:solidFill>
              </a:defRPr>
            </a:lvl1pPr>
          </a:lstStyle>
          <a:p>
            <a:r>
              <a:rPr lang="en-US"/>
              <a:t>Click here to start making a chart</a:t>
            </a:r>
          </a:p>
        </p:txBody>
      </p:sp>
    </p:spTree>
    <p:extLst>
      <p:ext uri="{BB962C8B-B14F-4D97-AF65-F5344CB8AC3E}">
        <p14:creationId xmlns:p14="http://schemas.microsoft.com/office/powerpoint/2010/main" val="15358310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a:xfrm>
            <a:off x="3705885" y="1600220"/>
            <a:ext cx="8086428" cy="678840"/>
          </a:xfrm>
        </p:spPr>
        <p:txBody>
          <a:bodyPr anchor="b">
            <a:normAutofit/>
          </a:bodyPr>
          <a:lstStyle>
            <a:lvl1pPr>
              <a:defRPr sz="2400">
                <a:solidFill>
                  <a:schemeClr val="accent1"/>
                </a:solidFill>
                <a:latin typeface="+mn-lt"/>
              </a:defRPr>
            </a:lvl1pPr>
          </a:lstStyle>
          <a:p>
            <a:r>
              <a:rPr lang="en-US"/>
              <a:t>Click to edit Master title style</a:t>
            </a:r>
          </a:p>
        </p:txBody>
      </p:sp>
      <p:sp>
        <p:nvSpPr>
          <p:cNvPr id="3" name="Picture Placeholder 2"/>
          <p:cNvSpPr>
            <a:spLocks noGrp="1" noChangeAspect="1"/>
          </p:cNvSpPr>
          <p:nvPr>
            <p:ph type="pic" idx="1"/>
          </p:nvPr>
        </p:nvSpPr>
        <p:spPr>
          <a:xfrm>
            <a:off x="835696" y="1600230"/>
            <a:ext cx="2592549" cy="1873245"/>
          </a:xfrm>
          <a:solidFill>
            <a:schemeClr val="bg1">
              <a:lumMod val="95000"/>
            </a:schemeClr>
          </a:solidFill>
        </p:spPr>
        <p:txBody>
          <a:bodyPr anchor="ctr">
            <a:normAutofit/>
          </a:bodyPr>
          <a:lstStyle>
            <a:lvl1pPr marL="0" indent="0" algn="ctr">
              <a:buNone/>
              <a:defRPr sz="2800">
                <a:solidFill>
                  <a:srgbClr val="C00000"/>
                </a:solidFill>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p>
        </p:txBody>
      </p:sp>
      <p:sp>
        <p:nvSpPr>
          <p:cNvPr id="4" name="Text Placeholder 3"/>
          <p:cNvSpPr>
            <a:spLocks noGrp="1"/>
          </p:cNvSpPr>
          <p:nvPr>
            <p:ph type="body" sz="half" idx="2"/>
          </p:nvPr>
        </p:nvSpPr>
        <p:spPr>
          <a:xfrm>
            <a:off x="3705885" y="2405088"/>
            <a:ext cx="8086428" cy="1068387"/>
          </a:xfrm>
        </p:spPr>
        <p:txBody>
          <a:bodyPr>
            <a:normAutofit/>
          </a:bodyPr>
          <a:lstStyle>
            <a:lvl1pPr marL="0" indent="0">
              <a:lnSpc>
                <a:spcPct val="100000"/>
              </a:lnSpc>
              <a:spcBef>
                <a:spcPts val="600"/>
              </a:spcBef>
              <a:buNone/>
              <a:defRPr sz="1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366184" y="166436"/>
            <a:ext cx="11426128" cy="365125"/>
          </a:xfrm>
        </p:spPr>
        <p:txBody>
          <a:bodyPr/>
          <a:lstStyle/>
          <a:p>
            <a:endParaRPr lang="en-US"/>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9" name="Picture Placeholder 2">
            <a:extLst>
              <a:ext uri="{FF2B5EF4-FFF2-40B4-BE49-F238E27FC236}">
                <a16:creationId xmlns:a16="http://schemas.microsoft.com/office/drawing/2014/main" id="{74C0DA23-3C51-470E-A2A2-2CD8738418CA}"/>
              </a:ext>
            </a:extLst>
          </p:cNvPr>
          <p:cNvSpPr>
            <a:spLocks noGrp="1" noChangeAspect="1"/>
          </p:cNvSpPr>
          <p:nvPr>
            <p:ph type="pic" idx="13"/>
          </p:nvPr>
        </p:nvSpPr>
        <p:spPr>
          <a:xfrm>
            <a:off x="835696" y="3818136"/>
            <a:ext cx="2592549" cy="1873245"/>
          </a:xfrm>
          <a:solidFill>
            <a:schemeClr val="bg1">
              <a:lumMod val="95000"/>
            </a:schemeClr>
          </a:solidFill>
        </p:spPr>
        <p:txBody>
          <a:bodyPr anchor="ctr">
            <a:normAutofit/>
          </a:bodyPr>
          <a:lstStyle>
            <a:lvl1pPr marL="0" indent="0" algn="ctr">
              <a:buNone/>
              <a:defRPr sz="2800">
                <a:solidFill>
                  <a:srgbClr val="C00000"/>
                </a:solidFill>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p>
        </p:txBody>
      </p:sp>
      <p:sp>
        <p:nvSpPr>
          <p:cNvPr id="10" name="Text Placeholder 3">
            <a:extLst>
              <a:ext uri="{FF2B5EF4-FFF2-40B4-BE49-F238E27FC236}">
                <a16:creationId xmlns:a16="http://schemas.microsoft.com/office/drawing/2014/main" id="{B38BCF90-8107-4D0E-9869-19CA118AB8C6}"/>
              </a:ext>
            </a:extLst>
          </p:cNvPr>
          <p:cNvSpPr>
            <a:spLocks noGrp="1"/>
          </p:cNvSpPr>
          <p:nvPr>
            <p:ph type="body" sz="half" idx="14"/>
          </p:nvPr>
        </p:nvSpPr>
        <p:spPr>
          <a:xfrm>
            <a:off x="3705885" y="4622994"/>
            <a:ext cx="8086428" cy="1068387"/>
          </a:xfrm>
        </p:spPr>
        <p:txBody>
          <a:bodyPr>
            <a:normAutofit/>
          </a:bodyPr>
          <a:lstStyle>
            <a:lvl1pPr marL="0" indent="0">
              <a:lnSpc>
                <a:spcPct val="100000"/>
              </a:lnSpc>
              <a:spcBef>
                <a:spcPts val="600"/>
              </a:spcBef>
              <a:buNone/>
              <a:defRPr sz="1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13" name="Text Placeholder 12">
            <a:extLst>
              <a:ext uri="{FF2B5EF4-FFF2-40B4-BE49-F238E27FC236}">
                <a16:creationId xmlns:a16="http://schemas.microsoft.com/office/drawing/2014/main" id="{99062B09-44D3-477D-8C67-D2A529E5978D}"/>
              </a:ext>
            </a:extLst>
          </p:cNvPr>
          <p:cNvSpPr>
            <a:spLocks noGrp="1"/>
          </p:cNvSpPr>
          <p:nvPr>
            <p:ph type="body" sz="quarter" idx="15"/>
          </p:nvPr>
        </p:nvSpPr>
        <p:spPr>
          <a:xfrm>
            <a:off x="3705885" y="3817100"/>
            <a:ext cx="8086428" cy="679450"/>
          </a:xfrm>
        </p:spPr>
        <p:txBody>
          <a:bodyPr anchor="b">
            <a:normAutofit/>
          </a:bodyPr>
          <a:lstStyle>
            <a:lvl1pPr algn="l" defTabSz="914332" rtl="0" eaLnBrk="1" latinLnBrk="0" hangingPunct="1">
              <a:lnSpc>
                <a:spcPct val="90000"/>
              </a:lnSpc>
              <a:spcBef>
                <a:spcPct val="0"/>
              </a:spcBef>
              <a:buNone/>
              <a:defRPr lang="en-US" sz="2400" b="1" kern="1200" dirty="0" smtClean="0">
                <a:solidFill>
                  <a:schemeClr val="accent1"/>
                </a:solidFill>
                <a:latin typeface="+mn-lt"/>
                <a:ea typeface="+mj-ea"/>
                <a:cs typeface="+mj-cs"/>
              </a:defRPr>
            </a:lvl1pPr>
            <a:lvl2pPr marL="457167" indent="0" algn="l" defTabSz="914332" rtl="0" eaLnBrk="1" latinLnBrk="0" hangingPunct="1">
              <a:lnSpc>
                <a:spcPct val="90000"/>
              </a:lnSpc>
              <a:spcBef>
                <a:spcPct val="0"/>
              </a:spcBef>
              <a:buNone/>
              <a:defRPr lang="en-US" sz="3200" b="1" kern="1200" dirty="0" smtClean="0">
                <a:solidFill>
                  <a:schemeClr val="accent1"/>
                </a:solidFill>
                <a:latin typeface="+mn-lt"/>
                <a:ea typeface="+mj-ea"/>
                <a:cs typeface="+mj-cs"/>
              </a:defRPr>
            </a:lvl2pPr>
          </a:lstStyle>
          <a:p>
            <a:pPr lvl="0"/>
            <a:r>
              <a:rPr lang="en-US"/>
              <a:t>Click to edit Master text styles</a:t>
            </a:r>
          </a:p>
        </p:txBody>
      </p:sp>
    </p:spTree>
    <p:extLst>
      <p:ext uri="{BB962C8B-B14F-4D97-AF65-F5344CB8AC3E}">
        <p14:creationId xmlns:p14="http://schemas.microsoft.com/office/powerpoint/2010/main" val="2267570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B5256F-4B16-4DE8-BA64-7D8911B5CF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7941" y="2387853"/>
            <a:ext cx="4373988" cy="1013989"/>
          </a:xfrm>
          <a:prstGeom prst="rect">
            <a:avLst/>
          </a:prstGeom>
        </p:spPr>
      </p:pic>
      <p:pic>
        <p:nvPicPr>
          <p:cNvPr id="6" name="Picture 5">
            <a:extLst>
              <a:ext uri="{FF2B5EF4-FFF2-40B4-BE49-F238E27FC236}">
                <a16:creationId xmlns:a16="http://schemas.microsoft.com/office/drawing/2014/main" id="{336A0612-0F36-436E-9240-9FA63EDA29E5}"/>
              </a:ext>
            </a:extLst>
          </p:cNvPr>
          <p:cNvPicPr>
            <a:picLocks noChangeAspect="1"/>
          </p:cNvPicPr>
          <p:nvPr userDrawn="1"/>
        </p:nvPicPr>
        <p:blipFill>
          <a:blip r:embed="rId3"/>
          <a:stretch>
            <a:fillRect/>
          </a:stretch>
        </p:blipFill>
        <p:spPr>
          <a:xfrm>
            <a:off x="4727431" y="4753069"/>
            <a:ext cx="2737152" cy="302042"/>
          </a:xfrm>
          <a:prstGeom prst="rect">
            <a:avLst/>
          </a:prstGeom>
        </p:spPr>
      </p:pic>
      <p:sp>
        <p:nvSpPr>
          <p:cNvPr id="2" name="TextBox 1">
            <a:extLst>
              <a:ext uri="{FF2B5EF4-FFF2-40B4-BE49-F238E27FC236}">
                <a16:creationId xmlns:a16="http://schemas.microsoft.com/office/drawing/2014/main" id="{7C190151-5FE9-4E9E-990F-13985C7A8312}"/>
              </a:ext>
            </a:extLst>
          </p:cNvPr>
          <p:cNvSpPr txBox="1"/>
          <p:nvPr userDrawn="1"/>
        </p:nvSpPr>
        <p:spPr>
          <a:xfrm>
            <a:off x="8153286" y="2544384"/>
            <a:ext cx="438631" cy="169277"/>
          </a:xfrm>
          <a:prstGeom prst="rect">
            <a:avLst/>
          </a:prstGeom>
          <a:noFill/>
        </p:spPr>
        <p:txBody>
          <a:bodyPr wrap="square" rtlCol="0">
            <a:spAutoFit/>
          </a:bodyPr>
          <a:lstStyle/>
          <a:p>
            <a:r>
              <a:rPr lang="en-US" sz="500">
                <a:solidFill>
                  <a:schemeClr val="accent1"/>
                </a:solidFill>
              </a:rPr>
              <a:t>TM</a:t>
            </a:r>
          </a:p>
        </p:txBody>
      </p:sp>
      <p:sp>
        <p:nvSpPr>
          <p:cNvPr id="9" name="Rectangle 8">
            <a:extLst>
              <a:ext uri="{FF2B5EF4-FFF2-40B4-BE49-F238E27FC236}">
                <a16:creationId xmlns:a16="http://schemas.microsoft.com/office/drawing/2014/main" id="{67C47724-8220-41AF-8BEE-5BF2C649D348}"/>
              </a:ext>
            </a:extLst>
          </p:cNvPr>
          <p:cNvSpPr/>
          <p:nvPr userDrawn="1"/>
        </p:nvSpPr>
        <p:spPr>
          <a:xfrm>
            <a:off x="0" y="0"/>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5B750F81-E638-4C73-9D77-DA81A508F0DA}"/>
              </a:ext>
            </a:extLst>
          </p:cNvPr>
          <p:cNvSpPr/>
          <p:nvPr userDrawn="1"/>
        </p:nvSpPr>
        <p:spPr>
          <a:xfrm rot="10800000">
            <a:off x="-1" y="5167312"/>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9143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02" y="249863"/>
            <a:ext cx="11229753" cy="1325563"/>
          </a:xfrm>
        </p:spPr>
        <p:txBody>
          <a:bodyPr/>
          <a:lstStyle/>
          <a:p>
            <a:r>
              <a:rPr lang="en-US"/>
              <a:t>Click to edit Master title style</a:t>
            </a:r>
          </a:p>
        </p:txBody>
      </p:sp>
      <p:sp>
        <p:nvSpPr>
          <p:cNvPr id="3" name="Content Placeholder 2"/>
          <p:cNvSpPr>
            <a:spLocks noGrp="1"/>
          </p:cNvSpPr>
          <p:nvPr>
            <p:ph sz="half" idx="1"/>
          </p:nvPr>
        </p:nvSpPr>
        <p:spPr>
          <a:xfrm>
            <a:off x="425302" y="1754819"/>
            <a:ext cx="536944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97257" y="1754819"/>
            <a:ext cx="518159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Prepared by Public Consulting Group</a:t>
            </a:r>
          </a:p>
        </p:txBody>
      </p:sp>
      <p:sp>
        <p:nvSpPr>
          <p:cNvPr id="7" name="Slide Number Placeholder 6"/>
          <p:cNvSpPr>
            <a:spLocks noGrp="1"/>
          </p:cNvSpPr>
          <p:nvPr>
            <p:ph type="sldNum" sz="quarter" idx="12"/>
          </p:nvPr>
        </p:nvSpPr>
        <p:spPr>
          <a:xfrm>
            <a:off x="8810847" y="6356356"/>
            <a:ext cx="2743200" cy="365125"/>
          </a:xfrm>
        </p:spPr>
        <p:txBody>
          <a:bodyPr/>
          <a:lstStyle/>
          <a:p>
            <a:fld id="{5A774AA6-F414-4EAB-B971-BC2BDCB0FD3E}" type="slidenum">
              <a:rPr lang="en-US" smtClean="0"/>
              <a:t>‹#›</a:t>
            </a:fld>
            <a:endParaRPr lang="en-US"/>
          </a:p>
        </p:txBody>
      </p:sp>
    </p:spTree>
    <p:extLst>
      <p:ext uri="{BB962C8B-B14F-4D97-AF65-F5344CB8AC3E}">
        <p14:creationId xmlns:p14="http://schemas.microsoft.com/office/powerpoint/2010/main" val="169110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1959" y="136519"/>
            <a:ext cx="11416006" cy="1325563"/>
          </a:xfrm>
        </p:spPr>
        <p:txBody>
          <a:bodyPr/>
          <a:lstStyle/>
          <a:p>
            <a:r>
              <a:rPr lang="en-US"/>
              <a:t>Click to edit Master title style</a:t>
            </a:r>
          </a:p>
        </p:txBody>
      </p:sp>
      <p:sp>
        <p:nvSpPr>
          <p:cNvPr id="3" name="Text Placeholder 2"/>
          <p:cNvSpPr>
            <a:spLocks noGrp="1"/>
          </p:cNvSpPr>
          <p:nvPr>
            <p:ph type="body" idx="1"/>
          </p:nvPr>
        </p:nvSpPr>
        <p:spPr>
          <a:xfrm>
            <a:off x="371957" y="1585470"/>
            <a:ext cx="5422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71957" y="2409382"/>
            <a:ext cx="5422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3574" y="1585470"/>
            <a:ext cx="537553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7258" y="2409382"/>
            <a:ext cx="537553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Prepared by Public Consulting Group</a:t>
            </a:r>
          </a:p>
        </p:txBody>
      </p:sp>
      <p:sp>
        <p:nvSpPr>
          <p:cNvPr id="9" name="Slide Number Placeholder 8"/>
          <p:cNvSpPr>
            <a:spLocks noGrp="1"/>
          </p:cNvSpPr>
          <p:nvPr>
            <p:ph type="sldNum" sz="quarter" idx="12"/>
          </p:nvPr>
        </p:nvSpPr>
        <p:spPr>
          <a:xfrm>
            <a:off x="9044765" y="6356356"/>
            <a:ext cx="2743200" cy="365125"/>
          </a:xfrm>
        </p:spPr>
        <p:txBody>
          <a:bodyPr/>
          <a:lstStyle/>
          <a:p>
            <a:fld id="{5A774AA6-F414-4EAB-B971-BC2BDCB0FD3E}" type="slidenum">
              <a:rPr lang="en-US" smtClean="0"/>
              <a:t>‹#›</a:t>
            </a:fld>
            <a:endParaRPr lang="en-US"/>
          </a:p>
        </p:txBody>
      </p:sp>
    </p:spTree>
    <p:extLst>
      <p:ext uri="{BB962C8B-B14F-4D97-AF65-F5344CB8AC3E}">
        <p14:creationId xmlns:p14="http://schemas.microsoft.com/office/powerpoint/2010/main" val="23175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4796" y="136519"/>
            <a:ext cx="10515600" cy="1325563"/>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Prepared by Public Consulting Group</a:t>
            </a:r>
          </a:p>
        </p:txBody>
      </p:sp>
      <p:sp>
        <p:nvSpPr>
          <p:cNvPr id="5" name="Slide Number Placeholder 4"/>
          <p:cNvSpPr>
            <a:spLocks noGrp="1"/>
          </p:cNvSpPr>
          <p:nvPr>
            <p:ph type="sldNum" sz="quarter" idx="12"/>
          </p:nvPr>
        </p:nvSpPr>
        <p:spPr/>
        <p:txBody>
          <a:bodyPr/>
          <a:lstStyle/>
          <a:p>
            <a:fld id="{5A774AA6-F414-4EAB-B971-BC2BDCB0FD3E}" type="slidenum">
              <a:rPr lang="en-US" smtClean="0"/>
              <a:t>‹#›</a:t>
            </a:fld>
            <a:endParaRPr lang="en-US"/>
          </a:p>
        </p:txBody>
      </p:sp>
    </p:spTree>
    <p:extLst>
      <p:ext uri="{BB962C8B-B14F-4D97-AF65-F5344CB8AC3E}">
        <p14:creationId xmlns:p14="http://schemas.microsoft.com/office/powerpoint/2010/main" val="189143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SmartArt">
    <p:spTree>
      <p:nvGrpSpPr>
        <p:cNvPr id="1" name=""/>
        <p:cNvGrpSpPr/>
        <p:nvPr/>
      </p:nvGrpSpPr>
      <p:grpSpPr>
        <a:xfrm>
          <a:off x="0" y="0"/>
          <a:ext cx="0" cy="0"/>
          <a:chOff x="0" y="0"/>
          <a:chExt cx="0" cy="0"/>
        </a:xfrm>
      </p:grpSpPr>
      <p:sp>
        <p:nvSpPr>
          <p:cNvPr id="2" name="Title 1"/>
          <p:cNvSpPr>
            <a:spLocks noGrp="1"/>
          </p:cNvSpPr>
          <p:nvPr>
            <p:ph type="title"/>
          </p:nvPr>
        </p:nvSpPr>
        <p:spPr>
          <a:xfrm>
            <a:off x="455427" y="157898"/>
            <a:ext cx="11272284" cy="1325563"/>
          </a:xfrm>
        </p:spPr>
        <p:txBody>
          <a:bodyPr/>
          <a:lstStyle/>
          <a:p>
            <a:r>
              <a:rPr lang="en-US"/>
              <a:t>Click to edit Master title style</a:t>
            </a:r>
          </a:p>
        </p:txBody>
      </p:sp>
      <p:sp>
        <p:nvSpPr>
          <p:cNvPr id="4" name="Footer Placeholder 3"/>
          <p:cNvSpPr>
            <a:spLocks noGrp="1"/>
          </p:cNvSpPr>
          <p:nvPr>
            <p:ph type="ftr" sz="quarter" idx="11"/>
          </p:nvPr>
        </p:nvSpPr>
        <p:spPr>
          <a:xfrm>
            <a:off x="4166190" y="6334977"/>
            <a:ext cx="4114800" cy="365125"/>
          </a:xfrm>
        </p:spPr>
        <p:txBody>
          <a:bodyPr/>
          <a:lstStyle/>
          <a:p>
            <a:r>
              <a:rPr lang="en-US"/>
              <a:t>Prepared by Public Consulting Group</a:t>
            </a:r>
          </a:p>
        </p:txBody>
      </p:sp>
      <p:sp>
        <p:nvSpPr>
          <p:cNvPr id="5" name="Slide Number Placeholder 4"/>
          <p:cNvSpPr>
            <a:spLocks noGrp="1"/>
          </p:cNvSpPr>
          <p:nvPr>
            <p:ph type="sldNum" sz="quarter" idx="12"/>
          </p:nvPr>
        </p:nvSpPr>
        <p:spPr>
          <a:xfrm>
            <a:off x="8984511" y="6301279"/>
            <a:ext cx="2743200" cy="365125"/>
          </a:xfrm>
        </p:spPr>
        <p:txBody>
          <a:bodyPr/>
          <a:lstStyle/>
          <a:p>
            <a:fld id="{5A774AA6-F414-4EAB-B971-BC2BDCB0FD3E}" type="slidenum">
              <a:rPr lang="en-US" smtClean="0"/>
              <a:t>‹#›</a:t>
            </a:fld>
            <a:endParaRPr lang="en-US"/>
          </a:p>
        </p:txBody>
      </p:sp>
      <p:sp>
        <p:nvSpPr>
          <p:cNvPr id="6" name="SmartArt Placeholder 5">
            <a:extLst>
              <a:ext uri="{FF2B5EF4-FFF2-40B4-BE49-F238E27FC236}">
                <a16:creationId xmlns:a16="http://schemas.microsoft.com/office/drawing/2014/main" id="{19F1E5B1-7663-4D92-8521-194BDDE1E2A0}"/>
              </a:ext>
            </a:extLst>
          </p:cNvPr>
          <p:cNvSpPr>
            <a:spLocks noGrp="1"/>
          </p:cNvSpPr>
          <p:nvPr>
            <p:ph type="dgm" sz="quarter" idx="13"/>
          </p:nvPr>
        </p:nvSpPr>
        <p:spPr>
          <a:xfrm>
            <a:off x="455426" y="1663096"/>
            <a:ext cx="11272285" cy="4323034"/>
          </a:xfrm>
        </p:spPr>
        <p:txBody>
          <a:bodyPr/>
          <a:lstStyle/>
          <a:p>
            <a:endParaRPr lang="en-US"/>
          </a:p>
        </p:txBody>
      </p:sp>
    </p:spTree>
    <p:extLst>
      <p:ext uri="{BB962C8B-B14F-4D97-AF65-F5344CB8AC3E}">
        <p14:creationId xmlns:p14="http://schemas.microsoft.com/office/powerpoint/2010/main" val="259556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208721" y="6356356"/>
            <a:ext cx="4114800" cy="365125"/>
          </a:xfrm>
        </p:spPr>
        <p:txBody>
          <a:bodyPr/>
          <a:lstStyle/>
          <a:p>
            <a:r>
              <a:rPr lang="en-US"/>
              <a:t>Prepared by Public Consulting Group</a:t>
            </a:r>
          </a:p>
        </p:txBody>
      </p:sp>
      <p:sp>
        <p:nvSpPr>
          <p:cNvPr id="4" name="Slide Number Placeholder 3"/>
          <p:cNvSpPr>
            <a:spLocks noGrp="1"/>
          </p:cNvSpPr>
          <p:nvPr>
            <p:ph type="sldNum" sz="quarter" idx="12"/>
          </p:nvPr>
        </p:nvSpPr>
        <p:spPr>
          <a:xfrm>
            <a:off x="8950842" y="6356356"/>
            <a:ext cx="2743200" cy="365125"/>
          </a:xfrm>
        </p:spPr>
        <p:txBody>
          <a:bodyPr/>
          <a:lstStyle/>
          <a:p>
            <a:fld id="{5A774AA6-F414-4EAB-B971-BC2BDCB0FD3E}" type="slidenum">
              <a:rPr lang="en-US" smtClean="0"/>
              <a:t>‹#›</a:t>
            </a:fld>
            <a:endParaRPr lang="en-US"/>
          </a:p>
        </p:txBody>
      </p:sp>
    </p:spTree>
    <p:extLst>
      <p:ext uri="{BB962C8B-B14F-4D97-AF65-F5344CB8AC3E}">
        <p14:creationId xmlns:p14="http://schemas.microsoft.com/office/powerpoint/2010/main" val="194953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0179" y="449268"/>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821681" y="992187"/>
            <a:ext cx="686014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0179" y="2049468"/>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136951" y="6356354"/>
            <a:ext cx="4114800" cy="365125"/>
          </a:xfrm>
        </p:spPr>
        <p:txBody>
          <a:bodyPr/>
          <a:lstStyle/>
          <a:p>
            <a:r>
              <a:rPr lang="en-US"/>
              <a:t>Prepared by Public Consulting Group</a:t>
            </a:r>
          </a:p>
        </p:txBody>
      </p:sp>
      <p:sp>
        <p:nvSpPr>
          <p:cNvPr id="7" name="Slide Number Placeholder 6"/>
          <p:cNvSpPr>
            <a:spLocks noGrp="1"/>
          </p:cNvSpPr>
          <p:nvPr>
            <p:ph type="sldNum" sz="quarter" idx="12"/>
          </p:nvPr>
        </p:nvSpPr>
        <p:spPr>
          <a:xfrm>
            <a:off x="8938621" y="6356355"/>
            <a:ext cx="2743200" cy="365125"/>
          </a:xfrm>
        </p:spPr>
        <p:txBody>
          <a:bodyPr/>
          <a:lstStyle/>
          <a:p>
            <a:fld id="{5A774AA6-F414-4EAB-B971-BC2BDCB0FD3E}" type="slidenum">
              <a:rPr lang="en-US" smtClean="0"/>
              <a:t>‹#›</a:t>
            </a:fld>
            <a:endParaRPr lang="en-US"/>
          </a:p>
        </p:txBody>
      </p:sp>
    </p:spTree>
    <p:extLst>
      <p:ext uri="{BB962C8B-B14F-4D97-AF65-F5344CB8AC3E}">
        <p14:creationId xmlns:p14="http://schemas.microsoft.com/office/powerpoint/2010/main" val="3230762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2.png"/><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i="1">
                <a:solidFill>
                  <a:schemeClr val="tx1">
                    <a:tint val="75000"/>
                  </a:schemeClr>
                </a:solidFill>
              </a:defRPr>
            </a:lvl1pPr>
          </a:lstStyle>
          <a:p>
            <a:r>
              <a:rPr lang="en-US"/>
              <a:t>Prepared by Public Consulting Group</a:t>
            </a:r>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4AA6-F414-4EAB-B971-BC2BDCB0FD3E}" type="slidenum">
              <a:rPr lang="en-US" smtClean="0"/>
              <a:t>‹#›</a:t>
            </a:fld>
            <a:endParaRPr lang="en-US"/>
          </a:p>
        </p:txBody>
      </p:sp>
      <p:pic>
        <p:nvPicPr>
          <p:cNvPr id="7" name="Picture 6">
            <a:extLst>
              <a:ext uri="{FF2B5EF4-FFF2-40B4-BE49-F238E27FC236}">
                <a16:creationId xmlns:a16="http://schemas.microsoft.com/office/drawing/2014/main" id="{5B2A9A52-51FD-404E-B666-6ED54667170C}"/>
              </a:ext>
            </a:extLst>
          </p:cNvPr>
          <p:cNvPicPr>
            <a:picLocks noChangeAspect="1"/>
          </p:cNvPicPr>
          <p:nvPr/>
        </p:nvPicPr>
        <p:blipFill>
          <a:blip r:embed="rId15"/>
          <a:stretch>
            <a:fillRect/>
          </a:stretch>
        </p:blipFill>
        <p:spPr>
          <a:xfrm>
            <a:off x="338048" y="6176964"/>
            <a:ext cx="3243353" cy="591363"/>
          </a:xfrm>
          <a:prstGeom prst="rect">
            <a:avLst/>
          </a:prstGeom>
        </p:spPr>
      </p:pic>
      <p:pic>
        <p:nvPicPr>
          <p:cNvPr id="8" name="Picture 7">
            <a:extLst>
              <a:ext uri="{FF2B5EF4-FFF2-40B4-BE49-F238E27FC236}">
                <a16:creationId xmlns:a16="http://schemas.microsoft.com/office/drawing/2014/main" id="{F0D82F7F-AE25-4033-B4E7-40461FB6E2EE}"/>
              </a:ext>
            </a:extLst>
          </p:cNvPr>
          <p:cNvPicPr>
            <a:picLocks noChangeAspect="1"/>
          </p:cNvPicPr>
          <p:nvPr userDrawn="1"/>
        </p:nvPicPr>
        <p:blipFill>
          <a:blip r:embed="rId15"/>
          <a:stretch>
            <a:fillRect/>
          </a:stretch>
        </p:blipFill>
        <p:spPr>
          <a:xfrm>
            <a:off x="338048" y="6176964"/>
            <a:ext cx="3243353" cy="591363"/>
          </a:xfrm>
          <a:prstGeom prst="rect">
            <a:avLst/>
          </a:prstGeom>
        </p:spPr>
      </p:pic>
    </p:spTree>
    <p:extLst>
      <p:ext uri="{BB962C8B-B14F-4D97-AF65-F5344CB8AC3E}">
        <p14:creationId xmlns:p14="http://schemas.microsoft.com/office/powerpoint/2010/main" val="982115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6" r:id="rId7"/>
    <p:sldLayoutId id="2147483691" r:id="rId8"/>
    <p:sldLayoutId id="2147483692" r:id="rId9"/>
    <p:sldLayoutId id="2147483693" r:id="rId10"/>
    <p:sldLayoutId id="2147483694" r:id="rId11"/>
    <p:sldLayoutId id="2147483695" r:id="rId12"/>
    <p:sldLayoutId id="2147483697" r:id="rId13"/>
  </p:sldLayoutIdLst>
  <p:hf hdr="0" dt="0"/>
  <p:txStyles>
    <p:titleStyle>
      <a:lvl1pPr algn="l" defTabSz="914377" rtl="0" eaLnBrk="1" latinLnBrk="0" hangingPunct="1">
        <a:lnSpc>
          <a:spcPct val="90000"/>
        </a:lnSpc>
        <a:spcBef>
          <a:spcPct val="0"/>
        </a:spcBef>
        <a:buNone/>
        <a:defRPr sz="3600" b="1" kern="1200">
          <a:solidFill>
            <a:srgbClr val="0183C7"/>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43B9EA0-D82F-48A9-86FC-8C1D4A128177}"/>
              </a:ext>
            </a:extLst>
          </p:cNvPr>
          <p:cNvSpPr/>
          <p:nvPr userDrawn="1"/>
        </p:nvSpPr>
        <p:spPr>
          <a:xfrm>
            <a:off x="0" y="0"/>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35">
            <a:extLst>
              <a:ext uri="{FF2B5EF4-FFF2-40B4-BE49-F238E27FC236}">
                <a16:creationId xmlns:a16="http://schemas.microsoft.com/office/drawing/2014/main" id="{72677E26-C7D6-41EC-9A36-B616DA1F7825}"/>
              </a:ext>
            </a:extLst>
          </p:cNvPr>
          <p:cNvSpPr/>
          <p:nvPr userDrawn="1"/>
        </p:nvSpPr>
        <p:spPr>
          <a:xfrm rot="10800000">
            <a:off x="-1" y="5167312"/>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362309" y="365129"/>
            <a:ext cx="11430000" cy="10296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11200" y="1394787"/>
            <a:ext cx="10769600" cy="45508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2310" y="166436"/>
            <a:ext cx="11430001" cy="365125"/>
          </a:xfrm>
          <a:prstGeom prst="rect">
            <a:avLst/>
          </a:prstGeom>
        </p:spPr>
        <p:txBody>
          <a:bodyPr vert="horz" lIns="91440" tIns="45720" rIns="91440" bIns="45720" rtlCol="0" anchor="ctr"/>
          <a:lstStyle>
            <a:lvl1pPr algn="r">
              <a:defRPr lang="en-US" sz="1000" kern="1200" spc="51" dirty="0">
                <a:solidFill>
                  <a:schemeClr val="bg2">
                    <a:lumMod val="75000"/>
                  </a:schemeClr>
                </a:solidFill>
                <a:latin typeface="Arial" panose="020B0604020202020204" pitchFamily="34" charset="0"/>
                <a:ea typeface="+mn-ea"/>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1162907" y="6442291"/>
            <a:ext cx="642373" cy="237782"/>
          </a:xfrm>
          <a:prstGeom prst="rect">
            <a:avLst/>
          </a:prstGeom>
        </p:spPr>
        <p:txBody>
          <a:bodyPr vert="horz" lIns="91440" tIns="45720" rIns="91440" bIns="45720" rtlCol="0" anchor="ctr"/>
          <a:lstStyle>
            <a:lvl1pPr algn="ctr">
              <a:defRPr lang="en-US" sz="900" b="0" kern="1200" spc="51" smtClean="0">
                <a:solidFill>
                  <a:schemeClr val="bg2">
                    <a:lumMod val="75000"/>
                  </a:schemeClr>
                </a:solidFill>
                <a:latin typeface="Arial" panose="020B0604020202020204" pitchFamily="34" charset="0"/>
                <a:ea typeface="+mn-ea"/>
                <a:cs typeface="Arial" panose="020B0604020202020204" pitchFamily="34" charset="0"/>
              </a:defRPr>
            </a:lvl1pPr>
          </a:lstStyle>
          <a:p>
            <a:fld id="{899FFD16-B25A-457E-9C72-CDC3BAF3ACB3}" type="slidenum">
              <a:rPr lang="en-US" smtClean="0"/>
              <a:pPr/>
              <a:t>‹#›</a:t>
            </a:fld>
            <a:endParaRPr lang="en-US"/>
          </a:p>
        </p:txBody>
      </p:sp>
      <p:sp>
        <p:nvSpPr>
          <p:cNvPr id="7" name="TextBox 6">
            <a:extLst>
              <a:ext uri="{FF2B5EF4-FFF2-40B4-BE49-F238E27FC236}">
                <a16:creationId xmlns:a16="http://schemas.microsoft.com/office/drawing/2014/main" id="{F4652DAF-A6BA-4721-915C-0A184846B842}"/>
              </a:ext>
            </a:extLst>
          </p:cNvPr>
          <p:cNvSpPr txBox="1"/>
          <p:nvPr userDrawn="1"/>
        </p:nvSpPr>
        <p:spPr>
          <a:xfrm>
            <a:off x="381725" y="6449241"/>
            <a:ext cx="3534667" cy="230832"/>
          </a:xfrm>
          <a:prstGeom prst="rect">
            <a:avLst/>
          </a:prstGeom>
          <a:noFill/>
        </p:spPr>
        <p:txBody>
          <a:bodyPr wrap="square" rtlCol="0">
            <a:spAutoFit/>
          </a:bodyPr>
          <a:lstStyle/>
          <a:p>
            <a:r>
              <a:rPr lang="en-US" sz="900" spc="51">
                <a:solidFill>
                  <a:schemeClr val="bg2">
                    <a:lumMod val="75000"/>
                  </a:schemeClr>
                </a:solidFill>
                <a:latin typeface="Arial" panose="020B0604020202020204" pitchFamily="34" charset="0"/>
                <a:cs typeface="Arial" panose="020B0604020202020204" pitchFamily="34" charset="0"/>
              </a:rPr>
              <a:t>www.publicconsultinggroup.com</a:t>
            </a:r>
            <a:endParaRPr lang="en-US" sz="900" b="1" spc="51">
              <a:solidFill>
                <a:schemeClr val="bg2">
                  <a:lumMod val="75000"/>
                </a:schemeClr>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3F3BCFD-40FF-4E65-ABE1-3C18AF37411E}"/>
              </a:ext>
            </a:extLst>
          </p:cNvPr>
          <p:cNvCxnSpPr>
            <a:cxnSpLocks/>
          </p:cNvCxnSpPr>
          <p:nvPr userDrawn="1"/>
        </p:nvCxnSpPr>
        <p:spPr>
          <a:xfrm>
            <a:off x="362310" y="6377491"/>
            <a:ext cx="9945319"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DA4A795-A99D-453D-8579-B45AD3C0F02E}"/>
              </a:ext>
            </a:extLst>
          </p:cNvPr>
          <p:cNvPicPr>
            <a:picLocks noChangeAspect="1"/>
          </p:cNvPicPr>
          <p:nvPr userDrawn="1"/>
        </p:nvPicPr>
        <p:blipFill>
          <a:blip r:embed="rId26">
            <a:alphaModFix/>
          </a:blip>
          <a:stretch>
            <a:fillRect/>
          </a:stretch>
        </p:blipFill>
        <p:spPr>
          <a:xfrm>
            <a:off x="10437330" y="6123562"/>
            <a:ext cx="660724" cy="507858"/>
          </a:xfrm>
          <a:prstGeom prst="roundRect">
            <a:avLst>
              <a:gd name="adj" fmla="val 18939"/>
            </a:avLst>
          </a:prstGeom>
          <a:solidFill>
            <a:srgbClr val="FFFFFF">
              <a:shade val="85000"/>
            </a:srgbClr>
          </a:solidFill>
          <a:ln>
            <a:noFill/>
          </a:ln>
          <a:effectLst/>
        </p:spPr>
      </p:pic>
      <p:cxnSp>
        <p:nvCxnSpPr>
          <p:cNvPr id="25" name="Straight Connector 24">
            <a:extLst>
              <a:ext uri="{FF2B5EF4-FFF2-40B4-BE49-F238E27FC236}">
                <a16:creationId xmlns:a16="http://schemas.microsoft.com/office/drawing/2014/main" id="{86F12642-F10D-4DF2-8A43-B7B486BFB0B7}"/>
              </a:ext>
            </a:extLst>
          </p:cNvPr>
          <p:cNvCxnSpPr>
            <a:cxnSpLocks/>
          </p:cNvCxnSpPr>
          <p:nvPr userDrawn="1"/>
        </p:nvCxnSpPr>
        <p:spPr>
          <a:xfrm>
            <a:off x="11162907" y="6377491"/>
            <a:ext cx="665928"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1870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Lst>
  <p:hf hdr="0" dt="0"/>
  <p:txStyles>
    <p:titleStyle>
      <a:lvl1pPr algn="l" defTabSz="914332" rtl="0" eaLnBrk="1" latinLnBrk="0" hangingPunct="1">
        <a:lnSpc>
          <a:spcPct val="90000"/>
        </a:lnSpc>
        <a:spcBef>
          <a:spcPct val="0"/>
        </a:spcBef>
        <a:buNone/>
        <a:defRPr sz="2800" b="1" kern="1200">
          <a:solidFill>
            <a:schemeClr val="accent1"/>
          </a:solidFill>
          <a:latin typeface="+mn-lt"/>
          <a:ea typeface="+mj-ea"/>
          <a:cs typeface="+mj-cs"/>
        </a:defRPr>
      </a:lvl1pPr>
    </p:titleStyle>
    <p:bodyStyle>
      <a:lvl1pPr marL="0" indent="0" algn="l" defTabSz="914332" rtl="0" eaLnBrk="1" latinLnBrk="0" hangingPunct="1">
        <a:lnSpc>
          <a:spcPct val="90000"/>
        </a:lnSpc>
        <a:spcBef>
          <a:spcPts val="1000"/>
        </a:spcBef>
        <a:buFont typeface="Arial" panose="020B0604020202020204" pitchFamily="34" charset="0"/>
        <a:buNone/>
        <a:defRPr sz="1200" kern="1200">
          <a:solidFill>
            <a:schemeClr val="tx1">
              <a:lumMod val="75000"/>
            </a:schemeClr>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1100" kern="1200">
          <a:solidFill>
            <a:schemeClr val="tx1">
              <a:lumMod val="75000"/>
            </a:schemeClr>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1050" kern="1200">
          <a:solidFill>
            <a:schemeClr val="tx1">
              <a:lumMod val="75000"/>
            </a:schemeClr>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000" kern="1200">
          <a:solidFill>
            <a:schemeClr val="tx1">
              <a:lumMod val="75000"/>
            </a:schemeClr>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000" kern="1200">
          <a:solidFill>
            <a:schemeClr val="tx1">
              <a:lumMod val="7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3">
          <p15:clr>
            <a:srgbClr val="F26B43"/>
          </p15:clr>
        </p15:guide>
        <p15:guide id="2" pos="448">
          <p15:clr>
            <a:srgbClr val="F26B43"/>
          </p15:clr>
        </p15:guide>
        <p15:guide id="3" pos="72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5.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8.png"/><Relationship Id="rId4" Type="http://schemas.openxmlformats.org/officeDocument/2006/relationships/image" Target="../media/image26.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8.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qip-nj.nj.gov/Documents/QIP-NJ_SDOHLC_Participation_Interest_Form_FINAL.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mailto:qip-nj@pcgus.com" TargetMode="External"/><Relationship Id="rId4" Type="http://schemas.openxmlformats.org/officeDocument/2006/relationships/hyperlink" Target="https://qip-nj.nj.gov/Home/l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mailto:qip-nj@pcgus.com" TargetMode="External"/><Relationship Id="rId7"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3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mailto:qip-nj@pcgus.com" TargetMode="External"/><Relationship Id="rId7"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06D35-F89B-407B-8E6D-1EBF00AA35DF}"/>
              </a:ext>
            </a:extLst>
          </p:cNvPr>
          <p:cNvSpPr/>
          <p:nvPr/>
        </p:nvSpPr>
        <p:spPr>
          <a:xfrm>
            <a:off x="13519" y="5606884"/>
            <a:ext cx="12192000" cy="120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1817" y="1387931"/>
            <a:ext cx="11207369" cy="3970318"/>
          </a:xfrm>
          <a:prstGeom prst="rect">
            <a:avLst/>
          </a:prstGeom>
        </p:spPr>
        <p:txBody>
          <a:bodyPr wrap="square">
            <a:spAutoFit/>
          </a:bodyPr>
          <a:lstStyle/>
          <a:p>
            <a:r>
              <a:rPr lang="en-US" sz="4000" b="1">
                <a:solidFill>
                  <a:srgbClr val="56920C"/>
                </a:solidFill>
                <a:latin typeface="Arial" panose="020B0604020202020204" pitchFamily="34" charset="0"/>
                <a:cs typeface="Arial" panose="020B0604020202020204" pitchFamily="34" charset="0"/>
                <a:sym typeface="Arial Black" pitchFamily="34" charset="0"/>
              </a:rPr>
              <a:t>Social Determinants of Health (SDOH): Increasing connections to services</a:t>
            </a:r>
            <a:br>
              <a:rPr lang="en-US" sz="2400">
                <a:solidFill>
                  <a:srgbClr val="153753"/>
                </a:solidFill>
                <a:latin typeface="Arial" panose="020B0604020202020204" pitchFamily="34" charset="0"/>
                <a:cs typeface="Arial" panose="020B0604020202020204" pitchFamily="34" charset="0"/>
                <a:sym typeface="Arial Black" pitchFamily="34" charset="0"/>
              </a:rPr>
            </a:br>
            <a:r>
              <a:rPr lang="en-US" sz="2400">
                <a:solidFill>
                  <a:srgbClr val="153753"/>
                </a:solidFill>
                <a:latin typeface="Arial" panose="020B0604020202020204" pitchFamily="34" charset="0"/>
                <a:cs typeface="Arial" panose="020B0604020202020204" pitchFamily="34" charset="0"/>
                <a:sym typeface="Arial Black" pitchFamily="34" charset="0"/>
              </a:rPr>
              <a:t>Presented by the NJ Department of Health (DOH) in partnership with Public Consulting Group (PCG)</a:t>
            </a:r>
          </a:p>
          <a:p>
            <a:endParaRPr lang="en-US" sz="2400">
              <a:solidFill>
                <a:srgbClr val="153753"/>
              </a:solidFill>
              <a:latin typeface="Arial" panose="020B0604020202020204" pitchFamily="34" charset="0"/>
              <a:cs typeface="Arial" panose="020B0604020202020204" pitchFamily="34" charset="0"/>
              <a:sym typeface="Arial Black" pitchFamily="34" charset="0"/>
            </a:endParaRPr>
          </a:p>
          <a:p>
            <a:r>
              <a:rPr lang="en-US" sz="2400">
                <a:solidFill>
                  <a:srgbClr val="153753"/>
                </a:solidFill>
                <a:latin typeface="Arial" panose="020B0604020202020204" pitchFamily="34" charset="0"/>
                <a:cs typeface="Arial" panose="020B0604020202020204" pitchFamily="34" charset="0"/>
                <a:sym typeface="Arial Black" pitchFamily="34" charset="0"/>
              </a:rPr>
              <a:t>Information Session</a:t>
            </a:r>
          </a:p>
          <a:p>
            <a:r>
              <a:rPr lang="en-US" sz="2400">
                <a:solidFill>
                  <a:srgbClr val="153753"/>
                </a:solidFill>
                <a:latin typeface="Arial" panose="020B0604020202020204" pitchFamily="34" charset="0"/>
                <a:cs typeface="Arial" panose="020B0604020202020204" pitchFamily="34" charset="0"/>
                <a:sym typeface="Arial Black" pitchFamily="34" charset="0"/>
              </a:rPr>
              <a:t>May 22</a:t>
            </a:r>
            <a:r>
              <a:rPr lang="en-US" sz="2400" baseline="30000">
                <a:solidFill>
                  <a:srgbClr val="153753"/>
                </a:solidFill>
                <a:latin typeface="Arial" panose="020B0604020202020204" pitchFamily="34" charset="0"/>
                <a:cs typeface="Arial" panose="020B0604020202020204" pitchFamily="34" charset="0"/>
                <a:sym typeface="Arial Black" pitchFamily="34" charset="0"/>
              </a:rPr>
              <a:t>nd</a:t>
            </a:r>
            <a:r>
              <a:rPr lang="en-US" sz="2400">
                <a:solidFill>
                  <a:srgbClr val="153753"/>
                </a:solidFill>
                <a:latin typeface="Arial" panose="020B0604020202020204" pitchFamily="34" charset="0"/>
                <a:cs typeface="Arial" panose="020B0604020202020204" pitchFamily="34" charset="0"/>
                <a:sym typeface="Arial Black" pitchFamily="34" charset="0"/>
              </a:rPr>
              <a:t>, 2024</a:t>
            </a:r>
          </a:p>
          <a:p>
            <a:r>
              <a:rPr lang="en-US" sz="2400">
                <a:solidFill>
                  <a:srgbClr val="153753"/>
                </a:solidFill>
                <a:latin typeface="Arial" panose="020B0604020202020204" pitchFamily="34" charset="0"/>
                <a:cs typeface="Arial" panose="020B0604020202020204" pitchFamily="34" charset="0"/>
                <a:sym typeface="Arial Black" pitchFamily="34" charset="0"/>
              </a:rPr>
              <a:t>12:00 PM - 1:00 PM ET</a:t>
            </a:r>
          </a:p>
          <a:p>
            <a:endParaRPr lang="en-US" sz="2800">
              <a:solidFill>
                <a:srgbClr val="153753"/>
              </a:solidFill>
              <a:latin typeface="Arial" panose="020B0604020202020204" pitchFamily="34" charset="0"/>
              <a:cs typeface="Arial" panose="020B0604020202020204" pitchFamily="34" charset="0"/>
              <a:sym typeface="Arial Black" pitchFamily="34" charset="0"/>
            </a:endParaRPr>
          </a:p>
        </p:txBody>
      </p:sp>
      <p:sp>
        <p:nvSpPr>
          <p:cNvPr id="14" name="Rectangle 13">
            <a:extLst>
              <a:ext uri="{FF2B5EF4-FFF2-40B4-BE49-F238E27FC236}">
                <a16:creationId xmlns:a16="http://schemas.microsoft.com/office/drawing/2014/main" id="{2B1357BA-2DF5-4952-B753-EB15802084A3}"/>
              </a:ext>
            </a:extLst>
          </p:cNvPr>
          <p:cNvSpPr/>
          <p:nvPr/>
        </p:nvSpPr>
        <p:spPr>
          <a:xfrm>
            <a:off x="0" y="1235938"/>
            <a:ext cx="12164789" cy="75614"/>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ECAE5D5-E2AB-41EB-B9E0-B551B3598DFE}"/>
              </a:ext>
            </a:extLst>
          </p:cNvPr>
          <p:cNvPicPr>
            <a:picLocks noChangeAspect="1"/>
          </p:cNvPicPr>
          <p:nvPr/>
        </p:nvPicPr>
        <p:blipFill>
          <a:blip r:embed="rId3"/>
          <a:stretch>
            <a:fillRect/>
          </a:stretch>
        </p:blipFill>
        <p:spPr>
          <a:xfrm>
            <a:off x="0" y="-19050"/>
            <a:ext cx="5889623" cy="1235938"/>
          </a:xfrm>
          <a:prstGeom prst="rect">
            <a:avLst/>
          </a:prstGeom>
        </p:spPr>
      </p:pic>
      <p:pic>
        <p:nvPicPr>
          <p:cNvPr id="13" name="Picture 12">
            <a:extLst>
              <a:ext uri="{FF2B5EF4-FFF2-40B4-BE49-F238E27FC236}">
                <a16:creationId xmlns:a16="http://schemas.microsoft.com/office/drawing/2014/main" id="{2A39D91B-9F0A-4C1A-981A-F974B7E2F52A}"/>
              </a:ext>
            </a:extLst>
          </p:cNvPr>
          <p:cNvPicPr>
            <a:picLocks noChangeAspect="1"/>
          </p:cNvPicPr>
          <p:nvPr/>
        </p:nvPicPr>
        <p:blipFill rotWithShape="1">
          <a:blip r:embed="rId4"/>
          <a:srcRect r="4535" b="5758"/>
          <a:stretch/>
        </p:blipFill>
        <p:spPr>
          <a:xfrm>
            <a:off x="9887857" y="5819167"/>
            <a:ext cx="2111830" cy="1038833"/>
          </a:xfrm>
          <a:prstGeom prst="rect">
            <a:avLst/>
          </a:prstGeom>
        </p:spPr>
      </p:pic>
      <p:grpSp>
        <p:nvGrpSpPr>
          <p:cNvPr id="3" name="Group 2">
            <a:extLst>
              <a:ext uri="{FF2B5EF4-FFF2-40B4-BE49-F238E27FC236}">
                <a16:creationId xmlns:a16="http://schemas.microsoft.com/office/drawing/2014/main" id="{8DDEC2C7-0FAD-9E98-BE08-F7C2EAC37A3A}"/>
              </a:ext>
            </a:extLst>
          </p:cNvPr>
          <p:cNvGrpSpPr/>
          <p:nvPr/>
        </p:nvGrpSpPr>
        <p:grpSpPr>
          <a:xfrm>
            <a:off x="295704" y="6018419"/>
            <a:ext cx="3459484" cy="839087"/>
            <a:chOff x="295704" y="6018419"/>
            <a:chExt cx="3459484" cy="839087"/>
          </a:xfrm>
        </p:grpSpPr>
        <p:pic>
          <p:nvPicPr>
            <p:cNvPr id="4" name="Picture 3">
              <a:extLst>
                <a:ext uri="{FF2B5EF4-FFF2-40B4-BE49-F238E27FC236}">
                  <a16:creationId xmlns:a16="http://schemas.microsoft.com/office/drawing/2014/main" id="{3F2A3EA8-AA2D-2C51-A9F2-FA4D90784183}"/>
                </a:ext>
              </a:extLst>
            </p:cNvPr>
            <p:cNvPicPr>
              <a:picLocks noChangeAspect="1"/>
            </p:cNvPicPr>
            <p:nvPr/>
          </p:nvPicPr>
          <p:blipFill>
            <a:blip r:embed="rId5"/>
            <a:stretch>
              <a:fillRect/>
            </a:stretch>
          </p:blipFill>
          <p:spPr>
            <a:xfrm>
              <a:off x="295704" y="6072953"/>
              <a:ext cx="2493944" cy="784553"/>
            </a:xfrm>
            <a:prstGeom prst="rect">
              <a:avLst/>
            </a:prstGeom>
          </p:spPr>
        </p:pic>
        <p:pic>
          <p:nvPicPr>
            <p:cNvPr id="6" name="Picture 5">
              <a:extLst>
                <a:ext uri="{FF2B5EF4-FFF2-40B4-BE49-F238E27FC236}">
                  <a16:creationId xmlns:a16="http://schemas.microsoft.com/office/drawing/2014/main" id="{ACFE0630-A953-D5E6-4C81-E75C440B69F8}"/>
                </a:ext>
              </a:extLst>
            </p:cNvPr>
            <p:cNvPicPr>
              <a:picLocks noChangeAspect="1"/>
            </p:cNvPicPr>
            <p:nvPr/>
          </p:nvPicPr>
          <p:blipFill rotWithShape="1">
            <a:blip r:embed="rId5"/>
            <a:srcRect l="39173" t="86115"/>
            <a:stretch/>
          </p:blipFill>
          <p:spPr>
            <a:xfrm>
              <a:off x="992089" y="6616905"/>
              <a:ext cx="2160050" cy="217036"/>
            </a:xfrm>
            <a:prstGeom prst="rect">
              <a:avLst/>
            </a:prstGeom>
          </p:spPr>
        </p:pic>
        <p:pic>
          <p:nvPicPr>
            <p:cNvPr id="7" name="Picture 6">
              <a:extLst>
                <a:ext uri="{FF2B5EF4-FFF2-40B4-BE49-F238E27FC236}">
                  <a16:creationId xmlns:a16="http://schemas.microsoft.com/office/drawing/2014/main" id="{491FBC57-4976-4CBC-68C6-F1BBEB3B7924}"/>
                </a:ext>
              </a:extLst>
            </p:cNvPr>
            <p:cNvPicPr>
              <a:picLocks noChangeAspect="1"/>
            </p:cNvPicPr>
            <p:nvPr/>
          </p:nvPicPr>
          <p:blipFill rotWithShape="1">
            <a:blip r:embed="rId5"/>
            <a:srcRect l="39173" t="86115"/>
            <a:stretch/>
          </p:blipFill>
          <p:spPr>
            <a:xfrm>
              <a:off x="2780788" y="6018419"/>
              <a:ext cx="974400" cy="815522"/>
            </a:xfrm>
            <a:prstGeom prst="rect">
              <a:avLst/>
            </a:prstGeom>
          </p:spPr>
        </p:pic>
      </p:grpSp>
    </p:spTree>
    <p:extLst>
      <p:ext uri="{BB962C8B-B14F-4D97-AF65-F5344CB8AC3E}">
        <p14:creationId xmlns:p14="http://schemas.microsoft.com/office/powerpoint/2010/main" val="1996401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1B1C1D-EC6B-45B9-ABA1-F7A2F1D08C18}"/>
              </a:ext>
            </a:extLst>
          </p:cNvPr>
          <p:cNvSpPr>
            <a:spLocks noGrp="1"/>
          </p:cNvSpPr>
          <p:nvPr>
            <p:ph type="title"/>
          </p:nvPr>
        </p:nvSpPr>
        <p:spPr/>
        <p:txBody>
          <a:bodyPr/>
          <a:lstStyle/>
          <a:p>
            <a:r>
              <a:rPr lang="en-US"/>
              <a:t>QIP-NJ Maternal Health Performance Measures</a:t>
            </a:r>
          </a:p>
        </p:txBody>
      </p:sp>
      <p:graphicFrame>
        <p:nvGraphicFramePr>
          <p:cNvPr id="8" name="Table 8">
            <a:extLst>
              <a:ext uri="{FF2B5EF4-FFF2-40B4-BE49-F238E27FC236}">
                <a16:creationId xmlns:a16="http://schemas.microsoft.com/office/drawing/2014/main" id="{3677E22B-D69B-4557-A520-A4DCFC5C2DF8}"/>
              </a:ext>
            </a:extLst>
          </p:cNvPr>
          <p:cNvGraphicFramePr>
            <a:graphicFrameLocks noGrp="1"/>
          </p:cNvGraphicFramePr>
          <p:nvPr>
            <p:ph idx="1"/>
          </p:nvPr>
        </p:nvGraphicFramePr>
        <p:xfrm>
          <a:off x="457200" y="1219200"/>
          <a:ext cx="10769598" cy="4223467"/>
        </p:xfrm>
        <a:graphic>
          <a:graphicData uri="http://schemas.openxmlformats.org/drawingml/2006/table">
            <a:tbl>
              <a:tblPr firstRow="1" bandRow="1">
                <a:tableStyleId>{72833802-FEF1-4C79-8D5D-14CF1EAF98D9}</a:tableStyleId>
              </a:tblPr>
              <a:tblGrid>
                <a:gridCol w="1247120">
                  <a:extLst>
                    <a:ext uri="{9D8B030D-6E8A-4147-A177-3AD203B41FA5}">
                      <a16:colId xmlns:a16="http://schemas.microsoft.com/office/drawing/2014/main" val="1541353474"/>
                    </a:ext>
                  </a:extLst>
                </a:gridCol>
                <a:gridCol w="1603395">
                  <a:extLst>
                    <a:ext uri="{9D8B030D-6E8A-4147-A177-3AD203B41FA5}">
                      <a16:colId xmlns:a16="http://schemas.microsoft.com/office/drawing/2014/main" val="1970429745"/>
                    </a:ext>
                  </a:extLst>
                </a:gridCol>
                <a:gridCol w="7919083">
                  <a:extLst>
                    <a:ext uri="{9D8B030D-6E8A-4147-A177-3AD203B41FA5}">
                      <a16:colId xmlns:a16="http://schemas.microsoft.com/office/drawing/2014/main" val="3822677319"/>
                    </a:ext>
                  </a:extLst>
                </a:gridCol>
              </a:tblGrid>
              <a:tr h="486477">
                <a:tc>
                  <a:txBody>
                    <a:bodyPr/>
                    <a:lstStyle/>
                    <a:p>
                      <a:pPr marL="0" marR="0" algn="ctr">
                        <a:lnSpc>
                          <a:spcPct val="107000"/>
                        </a:lnSpc>
                        <a:spcBef>
                          <a:spcPts val="0"/>
                        </a:spcBef>
                        <a:spcAft>
                          <a:spcPts val="0"/>
                        </a:spcAft>
                      </a:pPr>
                      <a:r>
                        <a:rPr lang="en-US" sz="1400">
                          <a:effectLst/>
                        </a:rPr>
                        <a:t>Measure #</a:t>
                      </a:r>
                      <a:endParaRPr lang="en-US" sz="1400">
                        <a:effectLst/>
                        <a:latin typeface="+mj-lt"/>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algn="l">
                        <a:lnSpc>
                          <a:spcPct val="107000"/>
                        </a:lnSpc>
                        <a:spcBef>
                          <a:spcPts val="0"/>
                        </a:spcBef>
                        <a:spcAft>
                          <a:spcPts val="0"/>
                        </a:spcAft>
                      </a:pPr>
                      <a:r>
                        <a:rPr lang="en-US" sz="1400">
                          <a:effectLst/>
                          <a:latin typeface="+mj-lt"/>
                          <a:ea typeface="Calibri" panose="020F0502020204030204" pitchFamily="34" charset="0"/>
                          <a:cs typeface="Times New Roman" panose="02020603050405020304" pitchFamily="18" charset="0"/>
                        </a:rPr>
                        <a:t>Measure Type</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gn="l">
                        <a:lnSpc>
                          <a:spcPct val="107000"/>
                        </a:lnSpc>
                        <a:spcBef>
                          <a:spcPts val="0"/>
                        </a:spcBef>
                        <a:spcAft>
                          <a:spcPts val="0"/>
                        </a:spcAft>
                      </a:pPr>
                      <a:r>
                        <a:rPr lang="en-US" sz="1400">
                          <a:effectLst/>
                        </a:rPr>
                        <a:t>Measure Name and NQF #</a:t>
                      </a:r>
                      <a:endParaRPr lang="en-US" sz="1400">
                        <a:effectLst/>
                        <a:latin typeface="+mj-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50516588"/>
                  </a:ext>
                </a:extLst>
              </a:tr>
              <a:tr h="451723">
                <a:tc>
                  <a:txBody>
                    <a:bodyPr/>
                    <a:lstStyle/>
                    <a:p>
                      <a:pPr marL="0" marR="0" algn="ctr">
                        <a:lnSpc>
                          <a:spcPct val="107000"/>
                        </a:lnSpc>
                        <a:spcBef>
                          <a:spcPts val="0"/>
                        </a:spcBef>
                        <a:spcAft>
                          <a:spcPts val="0"/>
                        </a:spcAft>
                      </a:pPr>
                      <a:r>
                        <a:rPr lang="en-US" sz="1300">
                          <a:effectLst/>
                        </a:rPr>
                        <a:t>M001</a:t>
                      </a:r>
                      <a:endParaRPr lang="en-US" sz="1300">
                        <a:effectLst/>
                        <a:latin typeface="+mj-lt"/>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algn="l">
                        <a:lnSpc>
                          <a:spcPct val="107000"/>
                        </a:lnSpc>
                        <a:spcBef>
                          <a:spcPts val="0"/>
                        </a:spcBef>
                        <a:spcAft>
                          <a:spcPts val="0"/>
                        </a:spcAft>
                      </a:pPr>
                      <a:r>
                        <a:rPr lang="en-US" sz="1300">
                          <a:effectLst/>
                          <a:latin typeface="+mj-lt"/>
                          <a:ea typeface="Calibri" panose="020F0502020204030204" pitchFamily="34" charset="0"/>
                          <a:cs typeface="Times New Roman" panose="02020603050405020304" pitchFamily="18" charset="0"/>
                        </a:rPr>
                        <a:t>MMIS (Claims)</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nSpc>
                          <a:spcPct val="107000"/>
                        </a:lnSpc>
                        <a:spcBef>
                          <a:spcPts val="0"/>
                        </a:spcBef>
                        <a:spcAft>
                          <a:spcPts val="0"/>
                        </a:spcAft>
                      </a:pPr>
                      <a:r>
                        <a:rPr lang="en-US" sz="1400"/>
                        <a:t>Severe Maternal Morbidity (SMM) </a:t>
                      </a:r>
                      <a:endParaRPr lang="en-US" sz="13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3411747379"/>
                  </a:ext>
                </a:extLst>
              </a:tr>
              <a:tr h="451723">
                <a:tc>
                  <a:txBody>
                    <a:bodyPr/>
                    <a:lstStyle/>
                    <a:p>
                      <a:pPr marL="0" marR="0" algn="ctr">
                        <a:lnSpc>
                          <a:spcPct val="107000"/>
                        </a:lnSpc>
                        <a:spcBef>
                          <a:spcPts val="0"/>
                        </a:spcBef>
                        <a:spcAft>
                          <a:spcPts val="0"/>
                        </a:spcAft>
                      </a:pPr>
                      <a:r>
                        <a:rPr lang="en-US" sz="1300">
                          <a:effectLst/>
                          <a:latin typeface="+mj-lt"/>
                          <a:ea typeface="Calibri" panose="020F0502020204030204" pitchFamily="34" charset="0"/>
                          <a:cs typeface="Times New Roman" panose="02020603050405020304" pitchFamily="18" charset="0"/>
                        </a:rPr>
                        <a:t>M002</a:t>
                      </a: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algn="l">
                        <a:lnSpc>
                          <a:spcPct val="107000"/>
                        </a:lnSpc>
                        <a:spcBef>
                          <a:spcPts val="0"/>
                        </a:spcBef>
                        <a:spcAft>
                          <a:spcPts val="0"/>
                        </a:spcAft>
                      </a:pPr>
                      <a:r>
                        <a:rPr lang="en-US" sz="1300" kern="1200">
                          <a:solidFill>
                            <a:schemeClr val="tx1"/>
                          </a:solidFill>
                          <a:effectLst/>
                          <a:latin typeface="+mn-lt"/>
                          <a:ea typeface="Calibri" panose="020F0502020204030204" pitchFamily="34" charset="0"/>
                          <a:cs typeface="Times New Roman" panose="02020603050405020304" pitchFamily="18" charset="0"/>
                        </a:rPr>
                        <a:t>Chart/EHR</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nSpc>
                          <a:spcPct val="107000"/>
                        </a:lnSpc>
                        <a:spcBef>
                          <a:spcPts val="0"/>
                        </a:spcBef>
                        <a:spcAft>
                          <a:spcPts val="0"/>
                        </a:spcAft>
                      </a:pPr>
                      <a:r>
                        <a:rPr lang="en-US" sz="1400"/>
                        <a:t>PC-02 Cesarean Birth - NQF #0471</a:t>
                      </a:r>
                      <a:endParaRPr lang="en-US" sz="13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3716157106"/>
                  </a:ext>
                </a:extLst>
              </a:tr>
              <a:tr h="243925">
                <a:tc>
                  <a:txBody>
                    <a:bodyPr/>
                    <a:lstStyle/>
                    <a:p>
                      <a:pPr marL="0" marR="0" algn="ctr">
                        <a:lnSpc>
                          <a:spcPct val="107000"/>
                        </a:lnSpc>
                        <a:spcBef>
                          <a:spcPts val="0"/>
                        </a:spcBef>
                        <a:spcAft>
                          <a:spcPts val="0"/>
                        </a:spcAft>
                      </a:pPr>
                      <a:r>
                        <a:rPr lang="en-US" sz="1300">
                          <a:effectLst/>
                          <a:latin typeface="+mj-lt"/>
                          <a:ea typeface="Calibri" panose="020F0502020204030204" pitchFamily="34" charset="0"/>
                          <a:cs typeface="Times New Roman" panose="02020603050405020304" pitchFamily="18" charset="0"/>
                        </a:rPr>
                        <a:t>M003</a:t>
                      </a: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algn="l">
                        <a:lnSpc>
                          <a:spcPct val="107000"/>
                        </a:lnSpc>
                        <a:spcBef>
                          <a:spcPts val="0"/>
                        </a:spcBef>
                        <a:spcAft>
                          <a:spcPts val="0"/>
                        </a:spcAft>
                      </a:pPr>
                      <a:r>
                        <a:rPr lang="en-US" sz="1300" kern="1200">
                          <a:solidFill>
                            <a:schemeClr val="tx1"/>
                          </a:solidFill>
                          <a:effectLst/>
                          <a:latin typeface="+mn-lt"/>
                          <a:ea typeface="Calibri" panose="020F0502020204030204" pitchFamily="34" charset="0"/>
                          <a:cs typeface="Times New Roman" panose="02020603050405020304" pitchFamily="18" charset="0"/>
                        </a:rPr>
                        <a:t>Chart/EHR</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nSpc>
                          <a:spcPct val="107000"/>
                        </a:lnSpc>
                        <a:spcBef>
                          <a:spcPts val="0"/>
                        </a:spcBef>
                        <a:spcAft>
                          <a:spcPts val="0"/>
                        </a:spcAft>
                      </a:pPr>
                      <a:r>
                        <a:rPr lang="en-US" sz="1400"/>
                        <a:t>Postpartum Depression Screening – NQF #1401 </a:t>
                      </a:r>
                      <a:endParaRPr lang="en-US" sz="13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2461636930"/>
                  </a:ext>
                </a:extLst>
              </a:tr>
              <a:tr h="451723">
                <a:tc>
                  <a:txBody>
                    <a:bodyPr/>
                    <a:lstStyle/>
                    <a:p>
                      <a:pPr marL="0" marR="0" algn="ctr">
                        <a:lnSpc>
                          <a:spcPct val="107000"/>
                        </a:lnSpc>
                        <a:spcBef>
                          <a:spcPts val="0"/>
                        </a:spcBef>
                        <a:spcAft>
                          <a:spcPts val="0"/>
                        </a:spcAft>
                      </a:pPr>
                      <a:r>
                        <a:rPr lang="en-US" sz="1300">
                          <a:effectLst/>
                          <a:latin typeface="+mj-lt"/>
                          <a:ea typeface="Calibri" panose="020F0502020204030204" pitchFamily="34" charset="0"/>
                          <a:cs typeface="Times New Roman" panose="02020603050405020304" pitchFamily="18" charset="0"/>
                        </a:rPr>
                        <a:t>M004</a:t>
                      </a: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lvl="0" indent="0" algn="l" defTabSz="914332" rtl="0" eaLnBrk="1" fontAlgn="auto"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a:ln>
                            <a:noFill/>
                          </a:ln>
                          <a:solidFill>
                            <a:srgbClr val="3B3B3B"/>
                          </a:solidFill>
                          <a:effectLst/>
                          <a:uLnTx/>
                          <a:uFillTx/>
                          <a:latin typeface="Arial" panose="020B0604020202020204"/>
                          <a:ea typeface="Calibri" panose="020F0502020204030204" pitchFamily="34" charset="0"/>
                          <a:cs typeface="Times New Roman" panose="02020603050405020304" pitchFamily="18" charset="0"/>
                        </a:rPr>
                        <a:t>MMIS (Claims)</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t>Postpartum Care - NQF #1517</a:t>
                      </a:r>
                      <a:endParaRPr lang="en-US" sz="13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77273562"/>
                  </a:ext>
                </a:extLst>
              </a:tr>
              <a:tr h="451723">
                <a:tc>
                  <a:txBody>
                    <a:bodyPr/>
                    <a:lstStyle/>
                    <a:p>
                      <a:pPr marL="0" marR="0" algn="ctr">
                        <a:lnSpc>
                          <a:spcPct val="107000"/>
                        </a:lnSpc>
                        <a:spcBef>
                          <a:spcPts val="0"/>
                        </a:spcBef>
                        <a:spcAft>
                          <a:spcPts val="0"/>
                        </a:spcAft>
                      </a:pPr>
                      <a:r>
                        <a:rPr lang="en-US" sz="1300">
                          <a:effectLst/>
                          <a:latin typeface="+mj-lt"/>
                          <a:ea typeface="Calibri" panose="020F0502020204030204" pitchFamily="34" charset="0"/>
                          <a:cs typeface="Times New Roman" panose="02020603050405020304" pitchFamily="18" charset="0"/>
                        </a:rPr>
                        <a:t>M005</a:t>
                      </a: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lvl="0" indent="0" algn="l" defTabSz="914332" rtl="0" eaLnBrk="1" fontAlgn="auto"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a:ln>
                            <a:noFill/>
                          </a:ln>
                          <a:solidFill>
                            <a:srgbClr val="3B3B3B"/>
                          </a:solidFill>
                          <a:effectLst/>
                          <a:uLnTx/>
                          <a:uFillTx/>
                          <a:latin typeface="Arial" panose="020B0604020202020204"/>
                          <a:ea typeface="Calibri" panose="020F0502020204030204" pitchFamily="34" charset="0"/>
                          <a:cs typeface="Times New Roman" panose="02020603050405020304" pitchFamily="18" charset="0"/>
                        </a:rPr>
                        <a:t>MMIS (Claims)</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a:lnSpc>
                          <a:spcPct val="107000"/>
                        </a:lnSpc>
                        <a:spcBef>
                          <a:spcPts val="0"/>
                        </a:spcBef>
                        <a:spcAft>
                          <a:spcPts val="0"/>
                        </a:spcAft>
                      </a:pPr>
                      <a:r>
                        <a:rPr lang="en-US" sz="1400"/>
                        <a:t>Initiation and Engagement of Alcohol and Other Drug Abuse or Dependence Treatment in Pregnant Women -NQF #0004</a:t>
                      </a:r>
                      <a:endParaRPr lang="en-US" sz="13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201170919"/>
                  </a:ext>
                </a:extLst>
              </a:tr>
              <a:tr h="451723">
                <a:tc>
                  <a:txBody>
                    <a:bodyPr/>
                    <a:lstStyle/>
                    <a:p>
                      <a:pPr marL="0" marR="0" algn="ctr">
                        <a:lnSpc>
                          <a:spcPct val="107000"/>
                        </a:lnSpc>
                        <a:spcBef>
                          <a:spcPts val="0"/>
                        </a:spcBef>
                        <a:spcAft>
                          <a:spcPts val="0"/>
                        </a:spcAft>
                      </a:pPr>
                      <a:r>
                        <a:rPr lang="en-US" sz="1300">
                          <a:effectLst/>
                          <a:latin typeface="+mj-lt"/>
                          <a:ea typeface="Calibri" panose="020F0502020204030204" pitchFamily="34" charset="0"/>
                          <a:cs typeface="Times New Roman" panose="02020603050405020304" pitchFamily="18" charset="0"/>
                        </a:rPr>
                        <a:t>M006</a:t>
                      </a: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algn="l">
                        <a:lnSpc>
                          <a:spcPct val="107000"/>
                        </a:lnSpc>
                        <a:spcBef>
                          <a:spcPts val="0"/>
                        </a:spcBef>
                        <a:spcAft>
                          <a:spcPts val="0"/>
                        </a:spcAft>
                      </a:pPr>
                      <a:r>
                        <a:rPr lang="en-US" sz="1300" kern="1200">
                          <a:solidFill>
                            <a:schemeClr val="tx1"/>
                          </a:solidFill>
                          <a:effectLst/>
                          <a:latin typeface="+mn-lt"/>
                          <a:ea typeface="Calibri" panose="020F0502020204030204" pitchFamily="34" charset="0"/>
                          <a:cs typeface="Times New Roman" panose="02020603050405020304" pitchFamily="18" charset="0"/>
                        </a:rPr>
                        <a:t>Chart/EHR</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nSpc>
                          <a:spcPct val="107000"/>
                        </a:lnSpc>
                        <a:spcBef>
                          <a:spcPts val="0"/>
                        </a:spcBef>
                        <a:spcAft>
                          <a:spcPts val="0"/>
                        </a:spcAft>
                      </a:pPr>
                      <a:r>
                        <a:rPr lang="en-US" sz="1400"/>
                        <a:t>Timely Transmission of the Transition Record- NQF #0648</a:t>
                      </a:r>
                      <a:endParaRPr lang="en-US" sz="13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2172248778"/>
                  </a:ext>
                </a:extLst>
              </a:tr>
              <a:tr h="243925">
                <a:tc>
                  <a:txBody>
                    <a:bodyPr/>
                    <a:lstStyle/>
                    <a:p>
                      <a:pPr marL="0" marR="0" algn="ctr">
                        <a:lnSpc>
                          <a:spcPct val="107000"/>
                        </a:lnSpc>
                        <a:spcBef>
                          <a:spcPts val="0"/>
                        </a:spcBef>
                        <a:spcAft>
                          <a:spcPts val="0"/>
                        </a:spcAft>
                      </a:pPr>
                      <a:r>
                        <a:rPr lang="en-US" sz="1300">
                          <a:effectLst/>
                          <a:latin typeface="+mj-lt"/>
                          <a:ea typeface="Calibri" panose="020F0502020204030204" pitchFamily="34" charset="0"/>
                          <a:cs typeface="Times New Roman" panose="02020603050405020304" pitchFamily="18" charset="0"/>
                        </a:rPr>
                        <a:t>M007</a:t>
                      </a: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algn="l">
                        <a:lnSpc>
                          <a:spcPct val="107000"/>
                        </a:lnSpc>
                        <a:spcBef>
                          <a:spcPts val="0"/>
                        </a:spcBef>
                        <a:spcAft>
                          <a:spcPts val="0"/>
                        </a:spcAft>
                      </a:pPr>
                      <a:r>
                        <a:rPr lang="en-US" sz="1300" kern="1200">
                          <a:solidFill>
                            <a:schemeClr val="tx1"/>
                          </a:solidFill>
                          <a:effectLst/>
                          <a:latin typeface="+mn-lt"/>
                          <a:ea typeface="Calibri" panose="020F0502020204030204" pitchFamily="34" charset="0"/>
                          <a:cs typeface="Times New Roman" panose="02020603050405020304" pitchFamily="18" charset="0"/>
                        </a:rPr>
                        <a:t>Chart/EHR</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nSpc>
                          <a:spcPct val="107000"/>
                        </a:lnSpc>
                        <a:spcBef>
                          <a:spcPts val="0"/>
                        </a:spcBef>
                        <a:spcAft>
                          <a:spcPts val="0"/>
                        </a:spcAft>
                      </a:pPr>
                      <a:r>
                        <a:rPr lang="en-US" sz="1400"/>
                        <a:t>Treatment of Severe Hypertension</a:t>
                      </a:r>
                      <a:endParaRPr lang="en-US" sz="1300" kern="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394782568"/>
                  </a:ext>
                </a:extLst>
              </a:tr>
              <a:tr h="451723">
                <a:tc>
                  <a:txBody>
                    <a:bodyPr/>
                    <a:lstStyle/>
                    <a:p>
                      <a:pPr marL="0" marR="0" algn="ctr" defTabSz="914332" rtl="0" eaLnBrk="1" latinLnBrk="0" hangingPunct="1">
                        <a:lnSpc>
                          <a:spcPct val="107000"/>
                        </a:lnSpc>
                        <a:spcBef>
                          <a:spcPts val="0"/>
                        </a:spcBef>
                        <a:spcAft>
                          <a:spcPts val="0"/>
                        </a:spcAft>
                      </a:pPr>
                      <a:r>
                        <a:rPr lang="en-US" sz="1300" kern="1200">
                          <a:solidFill>
                            <a:schemeClr val="tx1"/>
                          </a:solidFill>
                          <a:latin typeface="+mj-lt"/>
                          <a:ea typeface="+mn-ea"/>
                          <a:cs typeface="+mn-cs"/>
                        </a:rPr>
                        <a:t>M008</a:t>
                      </a: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lvl="0" indent="0" algn="l" defTabSz="914332" rtl="0" eaLnBrk="1" fontAlgn="auto" latinLnBrk="0" hangingPunct="1">
                        <a:lnSpc>
                          <a:spcPct val="107000"/>
                        </a:lnSpc>
                        <a:spcBef>
                          <a:spcPts val="0"/>
                        </a:spcBef>
                        <a:spcAft>
                          <a:spcPts val="0"/>
                        </a:spcAft>
                        <a:buClrTx/>
                        <a:buSzTx/>
                        <a:buFontTx/>
                        <a:buNone/>
                        <a:tabLst/>
                        <a:defRPr/>
                      </a:pPr>
                      <a:r>
                        <a:rPr lang="en-US" sz="1300" kern="1200" noProof="0">
                          <a:solidFill>
                            <a:schemeClr val="tx1"/>
                          </a:solidFill>
                          <a:latin typeface="+mj-lt"/>
                          <a:ea typeface="+mn-ea"/>
                          <a:cs typeface="+mn-cs"/>
                        </a:rPr>
                        <a:t>Instrument</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gn="l" defTabSz="914332" rtl="0" eaLnBrk="1" latinLnBrk="0" hangingPunct="1">
                        <a:lnSpc>
                          <a:spcPct val="107000"/>
                        </a:lnSpc>
                        <a:spcBef>
                          <a:spcPts val="0"/>
                        </a:spcBef>
                        <a:spcAft>
                          <a:spcPts val="0"/>
                        </a:spcAft>
                      </a:pPr>
                      <a:r>
                        <a:rPr lang="en-US" sz="1300" kern="1200">
                          <a:solidFill>
                            <a:schemeClr val="tx1"/>
                          </a:solidFill>
                          <a:latin typeface="+mj-lt"/>
                          <a:ea typeface="+mn-ea"/>
                          <a:cs typeface="+mn-cs"/>
                        </a:rPr>
                        <a:t>3-Item Care Transitions Measure (CTM-3)</a:t>
                      </a:r>
                    </a:p>
                  </a:txBody>
                  <a:tcPr marL="51435" marR="51435"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3639604879"/>
                  </a:ext>
                </a:extLst>
              </a:tr>
              <a:tr h="243925">
                <a:tc>
                  <a:txBody>
                    <a:bodyPr/>
                    <a:lstStyle/>
                    <a:p>
                      <a:pPr marL="0" marR="0" algn="ctr" defTabSz="914332" rtl="0" eaLnBrk="1" latinLnBrk="0" hangingPunct="1">
                        <a:lnSpc>
                          <a:spcPct val="107000"/>
                        </a:lnSpc>
                        <a:spcBef>
                          <a:spcPts val="0"/>
                        </a:spcBef>
                        <a:spcAft>
                          <a:spcPts val="0"/>
                        </a:spcAft>
                      </a:pPr>
                      <a:r>
                        <a:rPr lang="en-US" sz="1300" kern="1200">
                          <a:solidFill>
                            <a:schemeClr val="tx1"/>
                          </a:solidFill>
                          <a:latin typeface="+mj-lt"/>
                          <a:ea typeface="+mn-ea"/>
                          <a:cs typeface="+mn-cs"/>
                        </a:rPr>
                        <a:t>M009</a:t>
                      </a: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algn="l" defTabSz="914332" rtl="0" eaLnBrk="1" latinLnBrk="0" hangingPunct="1">
                        <a:lnSpc>
                          <a:spcPct val="107000"/>
                        </a:lnSpc>
                        <a:spcBef>
                          <a:spcPts val="0"/>
                        </a:spcBef>
                        <a:spcAft>
                          <a:spcPts val="0"/>
                        </a:spcAft>
                      </a:pPr>
                      <a:r>
                        <a:rPr lang="en-US" sz="1300" kern="1200">
                          <a:solidFill>
                            <a:schemeClr val="tx1"/>
                          </a:solidFill>
                          <a:latin typeface="+mj-lt"/>
                          <a:ea typeface="+mn-ea"/>
                          <a:cs typeface="+mn-cs"/>
                        </a:rPr>
                        <a:t>Instrument</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gn="l" defTabSz="914332" rtl="0" eaLnBrk="1" latinLnBrk="0" hangingPunct="1">
                        <a:lnSpc>
                          <a:spcPct val="107000"/>
                        </a:lnSpc>
                        <a:spcBef>
                          <a:spcPts val="0"/>
                        </a:spcBef>
                        <a:spcAft>
                          <a:spcPts val="0"/>
                        </a:spcAft>
                      </a:pPr>
                      <a:r>
                        <a:rPr lang="en-US" sz="1300" kern="1200">
                          <a:solidFill>
                            <a:schemeClr val="tx1"/>
                          </a:solidFill>
                          <a:latin typeface="+mj-lt"/>
                          <a:ea typeface="+mn-ea"/>
                          <a:cs typeface="+mn-cs"/>
                        </a:rPr>
                        <a:t>Use of a Standardized Screening Tool for Social Determinants of Health</a:t>
                      </a:r>
                    </a:p>
                  </a:txBody>
                  <a:tcPr marL="51435" marR="51435"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106119637"/>
                  </a:ext>
                </a:extLst>
              </a:tr>
              <a:tr h="294877">
                <a:tc>
                  <a:txBody>
                    <a:bodyPr/>
                    <a:lstStyle/>
                    <a:p>
                      <a:pPr algn="ctr"/>
                      <a:r>
                        <a:rPr lang="en-US" sz="1300">
                          <a:latin typeface="+mj-lt"/>
                        </a:rPr>
                        <a:t>M010</a:t>
                      </a:r>
                    </a:p>
                  </a:txBody>
                  <a:tcPr marL="68580" marR="68580" marT="34290" marB="34290">
                    <a:lnR w="12700" cap="flat" cmpd="sng" algn="ctr">
                      <a:solidFill>
                        <a:schemeClr val="accent2"/>
                      </a:solidFill>
                      <a:prstDash val="solid"/>
                      <a:round/>
                      <a:headEnd type="none" w="med" len="med"/>
                      <a:tailEnd type="none" w="med" len="med"/>
                    </a:lnR>
                    <a:solidFill>
                      <a:schemeClr val="bg1">
                        <a:lumMod val="75000"/>
                      </a:schemeClr>
                    </a:solidFill>
                  </a:tcPr>
                </a:tc>
                <a:tc>
                  <a:txBody>
                    <a:bodyPr/>
                    <a:lstStyle/>
                    <a:p>
                      <a:pPr marL="0" marR="0">
                        <a:lnSpc>
                          <a:spcPct val="107000"/>
                        </a:lnSpc>
                        <a:spcBef>
                          <a:spcPts val="0"/>
                        </a:spcBef>
                        <a:spcAft>
                          <a:spcPts val="0"/>
                        </a:spcAft>
                      </a:pPr>
                      <a:r>
                        <a:rPr lang="en-US" sz="1300">
                          <a:effectLst/>
                          <a:latin typeface="+mj-lt"/>
                          <a:ea typeface="Calibri" panose="020F0502020204030204" pitchFamily="34" charset="0"/>
                          <a:cs typeface="Times New Roman" panose="02020603050405020304" pitchFamily="18" charset="0"/>
                        </a:rPr>
                        <a:t>Chart/EHR</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bg1">
                        <a:lumMod val="75000"/>
                      </a:schemeClr>
                    </a:solidFill>
                  </a:tcPr>
                </a:tc>
                <a:tc>
                  <a:txBody>
                    <a:bodyPr/>
                    <a:lstStyle/>
                    <a:p>
                      <a:pPr marL="0" marR="0">
                        <a:lnSpc>
                          <a:spcPct val="107000"/>
                        </a:lnSpc>
                        <a:spcBef>
                          <a:spcPts val="0"/>
                        </a:spcBef>
                        <a:spcAft>
                          <a:spcPts val="0"/>
                        </a:spcAft>
                      </a:pPr>
                      <a:r>
                        <a:rPr lang="en-US" sz="1400"/>
                        <a:t>Reducing Disparities and Improving Patient Experience Through Targeted Training</a:t>
                      </a:r>
                      <a:endParaRPr lang="en-US" sz="1300">
                        <a:effectLst/>
                        <a:latin typeface="+mj-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accent2"/>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4055027111"/>
                  </a:ext>
                </a:extLst>
              </a:tr>
            </a:tbl>
          </a:graphicData>
        </a:graphic>
      </p:graphicFrame>
      <p:sp>
        <p:nvSpPr>
          <p:cNvPr id="4" name="Footer Placeholder 3">
            <a:extLst>
              <a:ext uri="{FF2B5EF4-FFF2-40B4-BE49-F238E27FC236}">
                <a16:creationId xmlns:a16="http://schemas.microsoft.com/office/drawing/2014/main" id="{842B81DB-EC84-4414-8F79-0151B78C7978}"/>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1"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rPr>
              <a:t>Prepared by Public Consulting Group</a:t>
            </a:r>
          </a:p>
        </p:txBody>
      </p:sp>
      <p:sp>
        <p:nvSpPr>
          <p:cNvPr id="5" name="Slide Number Placeholder 4">
            <a:extLst>
              <a:ext uri="{FF2B5EF4-FFF2-40B4-BE49-F238E27FC236}">
                <a16:creationId xmlns:a16="http://schemas.microsoft.com/office/drawing/2014/main" id="{1EC9A5EA-7E71-4D4B-8BBE-534E1E7B742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A774AA6-F414-4EAB-B971-BC2BDCB0FD3E}" type="slidenum">
              <a:rPr kumimoji="0" lang="en-US" sz="900" b="0" i="0" u="none" strike="noStrike" kern="1200" cap="none" spc="51" normalizeH="0" baseline="0" noProof="0" smtClean="0">
                <a:ln>
                  <a:noFill/>
                </a:ln>
                <a:solidFill>
                  <a:srgbClr val="FFFFFF">
                    <a:lumMod val="75000"/>
                  </a:srgb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51"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A699D6F-C5C3-4C4A-A8D7-85F7B1F94C2C}"/>
              </a:ext>
            </a:extLst>
          </p:cNvPr>
          <p:cNvSpPr txBox="1"/>
          <p:nvPr/>
        </p:nvSpPr>
        <p:spPr>
          <a:xfrm>
            <a:off x="2368041" y="6497920"/>
            <a:ext cx="742240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3B3B3B"/>
                </a:solidFill>
                <a:effectLst/>
                <a:uLnTx/>
                <a:uFillTx/>
                <a:latin typeface="Arial" panose="020B0604020202020204"/>
                <a:ea typeface="+mn-ea"/>
                <a:cs typeface="+mn-cs"/>
              </a:rPr>
              <a:t>NOTES: Measures BH10,11, 12 must be submitted by the hospital to receive funding, but performance on these measures will not drive payment.</a:t>
            </a:r>
          </a:p>
        </p:txBody>
      </p:sp>
      <p:grpSp>
        <p:nvGrpSpPr>
          <p:cNvPr id="2" name="Group 1">
            <a:extLst>
              <a:ext uri="{FF2B5EF4-FFF2-40B4-BE49-F238E27FC236}">
                <a16:creationId xmlns:a16="http://schemas.microsoft.com/office/drawing/2014/main" id="{EA7E5159-1184-94AB-078E-F09CB6BD955B}"/>
              </a:ext>
            </a:extLst>
          </p:cNvPr>
          <p:cNvGrpSpPr/>
          <p:nvPr/>
        </p:nvGrpSpPr>
        <p:grpSpPr>
          <a:xfrm>
            <a:off x="9619683" y="6046635"/>
            <a:ext cx="3086448" cy="660451"/>
            <a:chOff x="295704" y="6018419"/>
            <a:chExt cx="3459484" cy="839087"/>
          </a:xfrm>
        </p:grpSpPr>
        <p:pic>
          <p:nvPicPr>
            <p:cNvPr id="3" name="Picture 2">
              <a:extLst>
                <a:ext uri="{FF2B5EF4-FFF2-40B4-BE49-F238E27FC236}">
                  <a16:creationId xmlns:a16="http://schemas.microsoft.com/office/drawing/2014/main" id="{7EE73D75-93DC-2292-B084-ECA1B82B55CF}"/>
                </a:ext>
              </a:extLst>
            </p:cNvPr>
            <p:cNvPicPr>
              <a:picLocks noChangeAspect="1"/>
            </p:cNvPicPr>
            <p:nvPr/>
          </p:nvPicPr>
          <p:blipFill>
            <a:blip r:embed="rId3"/>
            <a:stretch>
              <a:fillRect/>
            </a:stretch>
          </p:blipFill>
          <p:spPr>
            <a:xfrm>
              <a:off x="295704" y="6072953"/>
              <a:ext cx="2493944" cy="784553"/>
            </a:xfrm>
            <a:prstGeom prst="rect">
              <a:avLst/>
            </a:prstGeom>
          </p:spPr>
        </p:pic>
        <p:pic>
          <p:nvPicPr>
            <p:cNvPr id="9" name="Picture 8">
              <a:extLst>
                <a:ext uri="{FF2B5EF4-FFF2-40B4-BE49-F238E27FC236}">
                  <a16:creationId xmlns:a16="http://schemas.microsoft.com/office/drawing/2014/main" id="{48508868-E33B-91F7-6427-5C3AF1730019}"/>
                </a:ext>
              </a:extLst>
            </p:cNvPr>
            <p:cNvPicPr>
              <a:picLocks noChangeAspect="1"/>
            </p:cNvPicPr>
            <p:nvPr/>
          </p:nvPicPr>
          <p:blipFill rotWithShape="1">
            <a:blip r:embed="rId3"/>
            <a:srcRect l="39173" t="86115"/>
            <a:stretch/>
          </p:blipFill>
          <p:spPr>
            <a:xfrm>
              <a:off x="992089" y="6616905"/>
              <a:ext cx="2160050" cy="217036"/>
            </a:xfrm>
            <a:prstGeom prst="rect">
              <a:avLst/>
            </a:prstGeom>
          </p:spPr>
        </p:pic>
        <p:pic>
          <p:nvPicPr>
            <p:cNvPr id="10" name="Picture 9">
              <a:extLst>
                <a:ext uri="{FF2B5EF4-FFF2-40B4-BE49-F238E27FC236}">
                  <a16:creationId xmlns:a16="http://schemas.microsoft.com/office/drawing/2014/main" id="{5CAB87E2-DA70-3BF3-A0BC-9B9730B011A2}"/>
                </a:ext>
              </a:extLst>
            </p:cNvPr>
            <p:cNvPicPr>
              <a:picLocks noChangeAspect="1"/>
            </p:cNvPicPr>
            <p:nvPr/>
          </p:nvPicPr>
          <p:blipFill rotWithShape="1">
            <a:blip r:embed="rId3"/>
            <a:srcRect l="39173" t="86115"/>
            <a:stretch/>
          </p:blipFill>
          <p:spPr>
            <a:xfrm>
              <a:off x="2780788" y="6018419"/>
              <a:ext cx="974400" cy="815522"/>
            </a:xfrm>
            <a:prstGeom prst="rect">
              <a:avLst/>
            </a:prstGeom>
          </p:spPr>
        </p:pic>
      </p:grpSp>
    </p:spTree>
    <p:extLst>
      <p:ext uri="{BB962C8B-B14F-4D97-AF65-F5344CB8AC3E}">
        <p14:creationId xmlns:p14="http://schemas.microsoft.com/office/powerpoint/2010/main" val="287398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663936A-9255-39B6-CA14-114B7262F7F9}"/>
              </a:ext>
            </a:extLst>
          </p:cNvPr>
          <p:cNvPicPr>
            <a:picLocks noChangeAspect="1"/>
          </p:cNvPicPr>
          <p:nvPr/>
        </p:nvPicPr>
        <p:blipFill>
          <a:blip r:embed="rId3">
            <a:alphaModFix amt="70000"/>
          </a:blip>
          <a:stretch>
            <a:fillRect/>
          </a:stretch>
        </p:blipFill>
        <p:spPr>
          <a:xfrm>
            <a:off x="7850495" y="1258425"/>
            <a:ext cx="3884305" cy="4663440"/>
          </a:xfrm>
          <a:prstGeom prst="rect">
            <a:avLst/>
          </a:prstGeom>
        </p:spPr>
      </p:pic>
      <p:pic>
        <p:nvPicPr>
          <p:cNvPr id="12" name="Picture 11">
            <a:extLst>
              <a:ext uri="{FF2B5EF4-FFF2-40B4-BE49-F238E27FC236}">
                <a16:creationId xmlns:a16="http://schemas.microsoft.com/office/drawing/2014/main" id="{44181487-6803-5039-E574-57AE56A93987}"/>
              </a:ext>
            </a:extLst>
          </p:cNvPr>
          <p:cNvPicPr>
            <a:picLocks noChangeAspect="1"/>
          </p:cNvPicPr>
          <p:nvPr/>
        </p:nvPicPr>
        <p:blipFill>
          <a:blip r:embed="rId4">
            <a:alphaModFix amt="70000"/>
          </a:blip>
          <a:stretch>
            <a:fillRect/>
          </a:stretch>
        </p:blipFill>
        <p:spPr>
          <a:xfrm>
            <a:off x="456841" y="1258425"/>
            <a:ext cx="4029630" cy="4663440"/>
          </a:xfrm>
          <a:prstGeom prst="rect">
            <a:avLst/>
          </a:prstGeom>
        </p:spPr>
      </p:pic>
      <p:sp>
        <p:nvSpPr>
          <p:cNvPr id="9" name="Title 8">
            <a:extLst>
              <a:ext uri="{FF2B5EF4-FFF2-40B4-BE49-F238E27FC236}">
                <a16:creationId xmlns:a16="http://schemas.microsoft.com/office/drawing/2014/main" id="{6290C276-E8A4-C857-F55F-56153F5D875F}"/>
              </a:ext>
            </a:extLst>
          </p:cNvPr>
          <p:cNvSpPr>
            <a:spLocks noGrp="1"/>
          </p:cNvSpPr>
          <p:nvPr>
            <p:ph type="title"/>
          </p:nvPr>
        </p:nvSpPr>
        <p:spPr/>
        <p:txBody>
          <a:bodyPr>
            <a:normAutofit/>
          </a:bodyPr>
          <a:lstStyle/>
          <a:p>
            <a:r>
              <a:rPr lang="en-US"/>
              <a:t>SDOH is a driver of many QIP-NJ P4P measure outcomes </a:t>
            </a:r>
          </a:p>
        </p:txBody>
      </p:sp>
      <p:graphicFrame>
        <p:nvGraphicFramePr>
          <p:cNvPr id="11" name="Content Placeholder 10">
            <a:extLst>
              <a:ext uri="{FF2B5EF4-FFF2-40B4-BE49-F238E27FC236}">
                <a16:creationId xmlns:a16="http://schemas.microsoft.com/office/drawing/2014/main" id="{7078D38B-A4E3-8351-348A-7318D50BDDAC}"/>
              </a:ext>
            </a:extLst>
          </p:cNvPr>
          <p:cNvGraphicFramePr>
            <a:graphicFrameLocks noGrp="1"/>
          </p:cNvGraphicFramePr>
          <p:nvPr>
            <p:ph idx="1"/>
            <p:extLst>
              <p:ext uri="{D42A27DB-BD31-4B8C-83A1-F6EECF244321}">
                <p14:modId xmlns:p14="http://schemas.microsoft.com/office/powerpoint/2010/main" val="2162761787"/>
              </p:ext>
            </p:extLst>
          </p:nvPr>
        </p:nvGraphicFramePr>
        <p:xfrm>
          <a:off x="457200" y="1600200"/>
          <a:ext cx="11334750" cy="45767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Footer Placeholder 6">
            <a:extLst>
              <a:ext uri="{FF2B5EF4-FFF2-40B4-BE49-F238E27FC236}">
                <a16:creationId xmlns:a16="http://schemas.microsoft.com/office/drawing/2014/main" id="{C50A48FF-0917-B895-D228-F2BF65862F4A}"/>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1"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sp>
        <p:nvSpPr>
          <p:cNvPr id="8" name="Slide Number Placeholder 7">
            <a:extLst>
              <a:ext uri="{FF2B5EF4-FFF2-40B4-BE49-F238E27FC236}">
                <a16:creationId xmlns:a16="http://schemas.microsoft.com/office/drawing/2014/main" id="{A3844031-3D82-73B2-0A9B-ED1B8F85001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9FFD16-B25A-457E-9C72-CDC3BAF3ACB3}" type="slidenum">
              <a:rPr kumimoji="0" lang="en-US" sz="900" b="0" i="0" u="none" strike="noStrike" kern="1200" cap="none" spc="51" normalizeH="0" baseline="0" noProof="0" smtClean="0">
                <a:ln>
                  <a:noFill/>
                </a:ln>
                <a:solidFill>
                  <a:srgbClr val="FFFFFF">
                    <a:lumMod val="75000"/>
                  </a:srgb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51"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CB181D12-5A05-0B16-EDC8-82BE05008532}"/>
              </a:ext>
            </a:extLst>
          </p:cNvPr>
          <p:cNvGrpSpPr/>
          <p:nvPr/>
        </p:nvGrpSpPr>
        <p:grpSpPr>
          <a:xfrm>
            <a:off x="9619683" y="6031113"/>
            <a:ext cx="3086448" cy="660451"/>
            <a:chOff x="295704" y="6018419"/>
            <a:chExt cx="3459484" cy="839087"/>
          </a:xfrm>
        </p:grpSpPr>
        <p:pic>
          <p:nvPicPr>
            <p:cNvPr id="3" name="Picture 2">
              <a:extLst>
                <a:ext uri="{FF2B5EF4-FFF2-40B4-BE49-F238E27FC236}">
                  <a16:creationId xmlns:a16="http://schemas.microsoft.com/office/drawing/2014/main" id="{19923F67-F27B-F293-BF36-87967BD1DFA5}"/>
                </a:ext>
              </a:extLst>
            </p:cNvPr>
            <p:cNvPicPr>
              <a:picLocks noChangeAspect="1"/>
            </p:cNvPicPr>
            <p:nvPr/>
          </p:nvPicPr>
          <p:blipFill>
            <a:blip r:embed="rId10"/>
            <a:stretch>
              <a:fillRect/>
            </a:stretch>
          </p:blipFill>
          <p:spPr>
            <a:xfrm>
              <a:off x="295704" y="6072953"/>
              <a:ext cx="2493944" cy="784553"/>
            </a:xfrm>
            <a:prstGeom prst="rect">
              <a:avLst/>
            </a:prstGeom>
          </p:spPr>
        </p:pic>
        <p:pic>
          <p:nvPicPr>
            <p:cNvPr id="4" name="Picture 3">
              <a:extLst>
                <a:ext uri="{FF2B5EF4-FFF2-40B4-BE49-F238E27FC236}">
                  <a16:creationId xmlns:a16="http://schemas.microsoft.com/office/drawing/2014/main" id="{0BCB8688-810E-8772-E041-37C2BFB04C5E}"/>
                </a:ext>
              </a:extLst>
            </p:cNvPr>
            <p:cNvPicPr>
              <a:picLocks noChangeAspect="1"/>
            </p:cNvPicPr>
            <p:nvPr/>
          </p:nvPicPr>
          <p:blipFill rotWithShape="1">
            <a:blip r:embed="rId10"/>
            <a:srcRect l="39173" t="86115"/>
            <a:stretch/>
          </p:blipFill>
          <p:spPr>
            <a:xfrm>
              <a:off x="992089" y="6616905"/>
              <a:ext cx="2160050" cy="217036"/>
            </a:xfrm>
            <a:prstGeom prst="rect">
              <a:avLst/>
            </a:prstGeom>
          </p:spPr>
        </p:pic>
        <p:pic>
          <p:nvPicPr>
            <p:cNvPr id="5" name="Picture 4">
              <a:extLst>
                <a:ext uri="{FF2B5EF4-FFF2-40B4-BE49-F238E27FC236}">
                  <a16:creationId xmlns:a16="http://schemas.microsoft.com/office/drawing/2014/main" id="{50E0C556-5313-F219-6B00-F51C58224B93}"/>
                </a:ext>
              </a:extLst>
            </p:cNvPr>
            <p:cNvPicPr>
              <a:picLocks noChangeAspect="1"/>
            </p:cNvPicPr>
            <p:nvPr/>
          </p:nvPicPr>
          <p:blipFill rotWithShape="1">
            <a:blip r:embed="rId10"/>
            <a:srcRect l="39173" t="86115"/>
            <a:stretch/>
          </p:blipFill>
          <p:spPr>
            <a:xfrm>
              <a:off x="2780788" y="6018419"/>
              <a:ext cx="974400" cy="815522"/>
            </a:xfrm>
            <a:prstGeom prst="rect">
              <a:avLst/>
            </a:prstGeom>
          </p:spPr>
        </p:pic>
      </p:grpSp>
    </p:spTree>
    <p:extLst>
      <p:ext uri="{BB962C8B-B14F-4D97-AF65-F5344CB8AC3E}">
        <p14:creationId xmlns:p14="http://schemas.microsoft.com/office/powerpoint/2010/main" val="274354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55FCC2-EEE8-EB31-13D4-8EDFDD5BDA18}"/>
              </a:ext>
            </a:extLst>
          </p:cNvPr>
          <p:cNvSpPr>
            <a:spLocks noGrp="1"/>
          </p:cNvSpPr>
          <p:nvPr>
            <p:ph type="ftr" sz="quarter" idx="11"/>
          </p:nvPr>
        </p:nvSpPr>
        <p:spPr/>
        <p:txBody>
          <a:bodyPr/>
          <a:lstStyle/>
          <a:p>
            <a:r>
              <a:rPr lang="en-US"/>
              <a:t>Prepared by Public Consulting Group</a:t>
            </a:r>
          </a:p>
        </p:txBody>
      </p:sp>
      <p:sp>
        <p:nvSpPr>
          <p:cNvPr id="5" name="Slide Number Placeholder 4">
            <a:extLst>
              <a:ext uri="{FF2B5EF4-FFF2-40B4-BE49-F238E27FC236}">
                <a16:creationId xmlns:a16="http://schemas.microsoft.com/office/drawing/2014/main" id="{8082082E-3AE8-DD38-9680-B76AA6C20BA7}"/>
              </a:ext>
            </a:extLst>
          </p:cNvPr>
          <p:cNvSpPr>
            <a:spLocks noGrp="1"/>
          </p:cNvSpPr>
          <p:nvPr>
            <p:ph type="sldNum" sz="quarter" idx="12"/>
          </p:nvPr>
        </p:nvSpPr>
        <p:spPr/>
        <p:txBody>
          <a:bodyPr/>
          <a:lstStyle/>
          <a:p>
            <a:fld id="{5A774AA6-F414-4EAB-B971-BC2BDCB0FD3E}" type="slidenum">
              <a:rPr lang="en-US" smtClean="0"/>
              <a:t>12</a:t>
            </a:fld>
            <a:endParaRPr lang="en-US"/>
          </a:p>
        </p:txBody>
      </p:sp>
      <p:sp>
        <p:nvSpPr>
          <p:cNvPr id="9" name="Title 1">
            <a:extLst>
              <a:ext uri="{FF2B5EF4-FFF2-40B4-BE49-F238E27FC236}">
                <a16:creationId xmlns:a16="http://schemas.microsoft.com/office/drawing/2014/main" id="{426203DB-F4BB-CBC4-AD96-F9857C844683}"/>
              </a:ext>
            </a:extLst>
          </p:cNvPr>
          <p:cNvSpPr>
            <a:spLocks noGrp="1"/>
          </p:cNvSpPr>
          <p:nvPr>
            <p:ph type="title"/>
          </p:nvPr>
        </p:nvSpPr>
        <p:spPr>
          <a:xfrm>
            <a:off x="222790" y="-12798"/>
            <a:ext cx="10362597" cy="1070197"/>
          </a:xfrm>
        </p:spPr>
        <p:txBody>
          <a:bodyPr>
            <a:normAutofit/>
          </a:bodyPr>
          <a:lstStyle/>
          <a:p>
            <a:r>
              <a:rPr lang="en-US">
                <a:solidFill>
                  <a:srgbClr val="153753"/>
                </a:solidFill>
              </a:rPr>
              <a:t>A Patient Story</a:t>
            </a:r>
          </a:p>
        </p:txBody>
      </p:sp>
      <p:sp>
        <p:nvSpPr>
          <p:cNvPr id="3" name="Content Placeholder 2">
            <a:extLst>
              <a:ext uri="{FF2B5EF4-FFF2-40B4-BE49-F238E27FC236}">
                <a16:creationId xmlns:a16="http://schemas.microsoft.com/office/drawing/2014/main" id="{B46FC87F-BDF4-6C76-B57F-3EEF21982B26}"/>
              </a:ext>
            </a:extLst>
          </p:cNvPr>
          <p:cNvSpPr>
            <a:spLocks noGrp="1"/>
          </p:cNvSpPr>
          <p:nvPr>
            <p:ph idx="1"/>
          </p:nvPr>
        </p:nvSpPr>
        <p:spPr>
          <a:xfrm>
            <a:off x="327837" y="1644871"/>
            <a:ext cx="7072423" cy="4351338"/>
          </a:xfrm>
        </p:spPr>
        <p:txBody>
          <a:bodyPr/>
          <a:lstStyle/>
          <a:p>
            <a:pPr marL="0" indent="0">
              <a:buNone/>
            </a:pPr>
            <a:r>
              <a:rPr lang="en-US" b="1"/>
              <a:t>Ren Pelley, CRSP</a:t>
            </a:r>
            <a:r>
              <a:rPr lang="en-US"/>
              <a:t> (she/they)</a:t>
            </a:r>
          </a:p>
          <a:p>
            <a:pPr marL="0" indent="0">
              <a:buNone/>
            </a:pPr>
            <a:endParaRPr lang="en-US" b="1"/>
          </a:p>
          <a:p>
            <a:pPr marL="0" indent="0">
              <a:buNone/>
            </a:pPr>
            <a:r>
              <a:rPr lang="en-US" b="1" i="0">
                <a:solidFill>
                  <a:srgbClr val="000000"/>
                </a:solidFill>
                <a:effectLst/>
                <a:highlight>
                  <a:srgbClr val="FFFFFF"/>
                </a:highlight>
                <a:latin typeface="IBM Plex Sans" panose="020B0503050203000203" pitchFamily="34" charset="0"/>
              </a:rPr>
              <a:t>Areas of expertise:</a:t>
            </a:r>
            <a:r>
              <a:rPr lang="en-US" b="0" i="0">
                <a:solidFill>
                  <a:srgbClr val="000000"/>
                </a:solidFill>
                <a:effectLst/>
                <a:highlight>
                  <a:srgbClr val="FFFFFF"/>
                </a:highlight>
                <a:latin typeface="IBM Plex Sans" panose="020B0503050203000203" pitchFamily="34" charset="0"/>
              </a:rPr>
              <a:t> Peer Support, person-centered life planning, storytelling, writing, advocacy for Peer Specialists and organizations to counter co-optation of Peer Providers</a:t>
            </a:r>
            <a:endParaRPr lang="en-US" b="1"/>
          </a:p>
        </p:txBody>
      </p:sp>
      <p:grpSp>
        <p:nvGrpSpPr>
          <p:cNvPr id="7" name="Group 6">
            <a:extLst>
              <a:ext uri="{FF2B5EF4-FFF2-40B4-BE49-F238E27FC236}">
                <a16:creationId xmlns:a16="http://schemas.microsoft.com/office/drawing/2014/main" id="{4A96DF12-1296-727D-E1CE-03D70D07C86D}"/>
              </a:ext>
            </a:extLst>
          </p:cNvPr>
          <p:cNvGrpSpPr/>
          <p:nvPr/>
        </p:nvGrpSpPr>
        <p:grpSpPr>
          <a:xfrm>
            <a:off x="295704" y="6018419"/>
            <a:ext cx="3459484" cy="839087"/>
            <a:chOff x="295704" y="6018419"/>
            <a:chExt cx="3459484" cy="839087"/>
          </a:xfrm>
        </p:grpSpPr>
        <p:pic>
          <p:nvPicPr>
            <p:cNvPr id="8" name="Picture 7">
              <a:extLst>
                <a:ext uri="{FF2B5EF4-FFF2-40B4-BE49-F238E27FC236}">
                  <a16:creationId xmlns:a16="http://schemas.microsoft.com/office/drawing/2014/main" id="{568A7A07-8607-DC43-9E00-B2D0701580BA}"/>
                </a:ext>
              </a:extLst>
            </p:cNvPr>
            <p:cNvPicPr>
              <a:picLocks noChangeAspect="1"/>
            </p:cNvPicPr>
            <p:nvPr/>
          </p:nvPicPr>
          <p:blipFill>
            <a:blip r:embed="rId3"/>
            <a:stretch>
              <a:fillRect/>
            </a:stretch>
          </p:blipFill>
          <p:spPr>
            <a:xfrm>
              <a:off x="295704" y="6072953"/>
              <a:ext cx="2493944" cy="784553"/>
            </a:xfrm>
            <a:prstGeom prst="rect">
              <a:avLst/>
            </a:prstGeom>
          </p:spPr>
        </p:pic>
        <p:pic>
          <p:nvPicPr>
            <p:cNvPr id="10" name="Picture 9">
              <a:extLst>
                <a:ext uri="{FF2B5EF4-FFF2-40B4-BE49-F238E27FC236}">
                  <a16:creationId xmlns:a16="http://schemas.microsoft.com/office/drawing/2014/main" id="{23B35A14-6E7B-0A73-447A-C60EC96DA4D2}"/>
                </a:ext>
              </a:extLst>
            </p:cNvPr>
            <p:cNvPicPr>
              <a:picLocks noChangeAspect="1"/>
            </p:cNvPicPr>
            <p:nvPr/>
          </p:nvPicPr>
          <p:blipFill rotWithShape="1">
            <a:blip r:embed="rId3"/>
            <a:srcRect l="39173" t="86115"/>
            <a:stretch/>
          </p:blipFill>
          <p:spPr>
            <a:xfrm>
              <a:off x="992089" y="6616905"/>
              <a:ext cx="2160050" cy="217036"/>
            </a:xfrm>
            <a:prstGeom prst="rect">
              <a:avLst/>
            </a:prstGeom>
          </p:spPr>
        </p:pic>
        <p:pic>
          <p:nvPicPr>
            <p:cNvPr id="11" name="Picture 10">
              <a:extLst>
                <a:ext uri="{FF2B5EF4-FFF2-40B4-BE49-F238E27FC236}">
                  <a16:creationId xmlns:a16="http://schemas.microsoft.com/office/drawing/2014/main" id="{3B3D17E3-E39D-DA9D-7AB2-923190980DDB}"/>
                </a:ext>
              </a:extLst>
            </p:cNvPr>
            <p:cNvPicPr>
              <a:picLocks noChangeAspect="1"/>
            </p:cNvPicPr>
            <p:nvPr/>
          </p:nvPicPr>
          <p:blipFill rotWithShape="1">
            <a:blip r:embed="rId3"/>
            <a:srcRect l="39173" t="86115"/>
            <a:stretch/>
          </p:blipFill>
          <p:spPr>
            <a:xfrm>
              <a:off x="2780788" y="6018419"/>
              <a:ext cx="974400" cy="815522"/>
            </a:xfrm>
            <a:prstGeom prst="rect">
              <a:avLst/>
            </a:prstGeom>
          </p:spPr>
        </p:pic>
      </p:grpSp>
      <p:pic>
        <p:nvPicPr>
          <p:cNvPr id="1028" name="Picture 4">
            <a:extLst>
              <a:ext uri="{FF2B5EF4-FFF2-40B4-BE49-F238E27FC236}">
                <a16:creationId xmlns:a16="http://schemas.microsoft.com/office/drawing/2014/main" id="{9962E182-D361-24FE-DC4F-A2CF8E5D7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177" y="1057399"/>
            <a:ext cx="4114798" cy="428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57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4C0E54-DB31-D007-7536-D16D5B29C3DF}"/>
              </a:ext>
            </a:extLst>
          </p:cNvPr>
          <p:cNvSpPr>
            <a:spLocks noGrp="1"/>
          </p:cNvSpPr>
          <p:nvPr>
            <p:ph type="title"/>
          </p:nvPr>
        </p:nvSpPr>
        <p:spPr/>
        <p:txBody>
          <a:bodyPr/>
          <a:lstStyle/>
          <a:p>
            <a:r>
              <a:rPr lang="en-US">
                <a:solidFill>
                  <a:srgbClr val="153753"/>
                </a:solidFill>
              </a:rPr>
              <a:t>Needs Assessment Data</a:t>
            </a:r>
          </a:p>
        </p:txBody>
      </p:sp>
      <p:sp>
        <p:nvSpPr>
          <p:cNvPr id="5" name="Text Placeholder 4">
            <a:extLst>
              <a:ext uri="{FF2B5EF4-FFF2-40B4-BE49-F238E27FC236}">
                <a16:creationId xmlns:a16="http://schemas.microsoft.com/office/drawing/2014/main" id="{6D1599FA-CB6C-A01E-5A67-240333A3CC6E}"/>
              </a:ext>
            </a:extLst>
          </p:cNvPr>
          <p:cNvSpPr>
            <a:spLocks noGrp="1"/>
          </p:cNvSpPr>
          <p:nvPr>
            <p:ph type="body" idx="1"/>
          </p:nvPr>
        </p:nvSpPr>
        <p:spPr/>
        <p:txBody>
          <a:bodyPr/>
          <a:lstStyle/>
          <a:p>
            <a:endParaRPr lang="en-US"/>
          </a:p>
        </p:txBody>
      </p:sp>
      <p:grpSp>
        <p:nvGrpSpPr>
          <p:cNvPr id="6" name="Group 5">
            <a:extLst>
              <a:ext uri="{FF2B5EF4-FFF2-40B4-BE49-F238E27FC236}">
                <a16:creationId xmlns:a16="http://schemas.microsoft.com/office/drawing/2014/main" id="{E3C62CDC-A45F-BEEB-19BF-963FF388FA3E}"/>
              </a:ext>
            </a:extLst>
          </p:cNvPr>
          <p:cNvGrpSpPr/>
          <p:nvPr/>
        </p:nvGrpSpPr>
        <p:grpSpPr>
          <a:xfrm>
            <a:off x="295704" y="6018419"/>
            <a:ext cx="3459484" cy="839087"/>
            <a:chOff x="295704" y="6018419"/>
            <a:chExt cx="3459484" cy="839087"/>
          </a:xfrm>
        </p:grpSpPr>
        <p:pic>
          <p:nvPicPr>
            <p:cNvPr id="7" name="Picture 6">
              <a:extLst>
                <a:ext uri="{FF2B5EF4-FFF2-40B4-BE49-F238E27FC236}">
                  <a16:creationId xmlns:a16="http://schemas.microsoft.com/office/drawing/2014/main" id="{CBFD630A-8D86-512C-5E94-8B27AAAEEFB3}"/>
                </a:ext>
              </a:extLst>
            </p:cNvPr>
            <p:cNvPicPr>
              <a:picLocks noChangeAspect="1"/>
            </p:cNvPicPr>
            <p:nvPr/>
          </p:nvPicPr>
          <p:blipFill>
            <a:blip r:embed="rId3"/>
            <a:stretch>
              <a:fillRect/>
            </a:stretch>
          </p:blipFill>
          <p:spPr>
            <a:xfrm>
              <a:off x="295704" y="6072953"/>
              <a:ext cx="2493944" cy="784553"/>
            </a:xfrm>
            <a:prstGeom prst="rect">
              <a:avLst/>
            </a:prstGeom>
          </p:spPr>
        </p:pic>
        <p:pic>
          <p:nvPicPr>
            <p:cNvPr id="8" name="Picture 7">
              <a:extLst>
                <a:ext uri="{FF2B5EF4-FFF2-40B4-BE49-F238E27FC236}">
                  <a16:creationId xmlns:a16="http://schemas.microsoft.com/office/drawing/2014/main" id="{00FF7E64-C09A-AA96-3870-AD3E64EA239C}"/>
                </a:ext>
              </a:extLst>
            </p:cNvPr>
            <p:cNvPicPr>
              <a:picLocks noChangeAspect="1"/>
            </p:cNvPicPr>
            <p:nvPr/>
          </p:nvPicPr>
          <p:blipFill rotWithShape="1">
            <a:blip r:embed="rId3"/>
            <a:srcRect l="39173" t="86115"/>
            <a:stretch/>
          </p:blipFill>
          <p:spPr>
            <a:xfrm>
              <a:off x="992089" y="6616905"/>
              <a:ext cx="2160050" cy="217036"/>
            </a:xfrm>
            <a:prstGeom prst="rect">
              <a:avLst/>
            </a:prstGeom>
          </p:spPr>
        </p:pic>
        <p:pic>
          <p:nvPicPr>
            <p:cNvPr id="9" name="Picture 8">
              <a:extLst>
                <a:ext uri="{FF2B5EF4-FFF2-40B4-BE49-F238E27FC236}">
                  <a16:creationId xmlns:a16="http://schemas.microsoft.com/office/drawing/2014/main" id="{512120A7-8C98-2E55-8DD0-4F7232B82CA7}"/>
                </a:ext>
              </a:extLst>
            </p:cNvPr>
            <p:cNvPicPr>
              <a:picLocks noChangeAspect="1"/>
            </p:cNvPicPr>
            <p:nvPr/>
          </p:nvPicPr>
          <p:blipFill rotWithShape="1">
            <a:blip r:embed="rId3"/>
            <a:srcRect l="39173" t="86115"/>
            <a:stretch/>
          </p:blipFill>
          <p:spPr>
            <a:xfrm>
              <a:off x="2780788" y="6018419"/>
              <a:ext cx="974400" cy="815522"/>
            </a:xfrm>
            <a:prstGeom prst="rect">
              <a:avLst/>
            </a:prstGeom>
          </p:spPr>
        </p:pic>
      </p:grpSp>
    </p:spTree>
    <p:extLst>
      <p:ext uri="{BB962C8B-B14F-4D97-AF65-F5344CB8AC3E}">
        <p14:creationId xmlns:p14="http://schemas.microsoft.com/office/powerpoint/2010/main" val="50127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614195B-C8C5-4964-576A-07E7B1470E02}"/>
              </a:ext>
            </a:extLst>
          </p:cNvPr>
          <p:cNvGrpSpPr/>
          <p:nvPr/>
        </p:nvGrpSpPr>
        <p:grpSpPr>
          <a:xfrm>
            <a:off x="295704" y="6018419"/>
            <a:ext cx="3459484" cy="839087"/>
            <a:chOff x="295704" y="6018419"/>
            <a:chExt cx="3459484" cy="839087"/>
          </a:xfrm>
        </p:grpSpPr>
        <p:pic>
          <p:nvPicPr>
            <p:cNvPr id="11" name="Picture 10">
              <a:extLst>
                <a:ext uri="{FF2B5EF4-FFF2-40B4-BE49-F238E27FC236}">
                  <a16:creationId xmlns:a16="http://schemas.microsoft.com/office/drawing/2014/main" id="{B8605D29-C426-5689-1EDC-685DE0432D69}"/>
                </a:ext>
              </a:extLst>
            </p:cNvPr>
            <p:cNvPicPr>
              <a:picLocks noChangeAspect="1"/>
            </p:cNvPicPr>
            <p:nvPr/>
          </p:nvPicPr>
          <p:blipFill>
            <a:blip r:embed="rId3"/>
            <a:stretch>
              <a:fillRect/>
            </a:stretch>
          </p:blipFill>
          <p:spPr>
            <a:xfrm>
              <a:off x="295704" y="6072953"/>
              <a:ext cx="2493944" cy="784553"/>
            </a:xfrm>
            <a:prstGeom prst="rect">
              <a:avLst/>
            </a:prstGeom>
          </p:spPr>
        </p:pic>
        <p:pic>
          <p:nvPicPr>
            <p:cNvPr id="12" name="Picture 11">
              <a:extLst>
                <a:ext uri="{FF2B5EF4-FFF2-40B4-BE49-F238E27FC236}">
                  <a16:creationId xmlns:a16="http://schemas.microsoft.com/office/drawing/2014/main" id="{5CC60FAD-B59F-1239-DF63-EE5F00B3BE0E}"/>
                </a:ext>
              </a:extLst>
            </p:cNvPr>
            <p:cNvPicPr>
              <a:picLocks noChangeAspect="1"/>
            </p:cNvPicPr>
            <p:nvPr/>
          </p:nvPicPr>
          <p:blipFill rotWithShape="1">
            <a:blip r:embed="rId3"/>
            <a:srcRect l="39173" t="86115"/>
            <a:stretch/>
          </p:blipFill>
          <p:spPr>
            <a:xfrm>
              <a:off x="992089" y="6616905"/>
              <a:ext cx="2160050" cy="217036"/>
            </a:xfrm>
            <a:prstGeom prst="rect">
              <a:avLst/>
            </a:prstGeom>
          </p:spPr>
        </p:pic>
        <p:pic>
          <p:nvPicPr>
            <p:cNvPr id="13" name="Picture 12">
              <a:extLst>
                <a:ext uri="{FF2B5EF4-FFF2-40B4-BE49-F238E27FC236}">
                  <a16:creationId xmlns:a16="http://schemas.microsoft.com/office/drawing/2014/main" id="{A51A35CC-ED51-2078-E027-3750FFD9653F}"/>
                </a:ext>
              </a:extLst>
            </p:cNvPr>
            <p:cNvPicPr>
              <a:picLocks noChangeAspect="1"/>
            </p:cNvPicPr>
            <p:nvPr/>
          </p:nvPicPr>
          <p:blipFill rotWithShape="1">
            <a:blip r:embed="rId3"/>
            <a:srcRect l="39173" t="86115"/>
            <a:stretch/>
          </p:blipFill>
          <p:spPr>
            <a:xfrm>
              <a:off x="2780788" y="6018419"/>
              <a:ext cx="974400" cy="815522"/>
            </a:xfrm>
            <a:prstGeom prst="rect">
              <a:avLst/>
            </a:prstGeom>
          </p:spPr>
        </p:pic>
      </p:grpSp>
      <p:sp>
        <p:nvSpPr>
          <p:cNvPr id="2" name="Title 1">
            <a:extLst>
              <a:ext uri="{FF2B5EF4-FFF2-40B4-BE49-F238E27FC236}">
                <a16:creationId xmlns:a16="http://schemas.microsoft.com/office/drawing/2014/main" id="{C85B96F3-67D3-4130-A958-281700687394}"/>
              </a:ext>
            </a:extLst>
          </p:cNvPr>
          <p:cNvSpPr>
            <a:spLocks noGrp="1"/>
          </p:cNvSpPr>
          <p:nvPr>
            <p:ph type="title"/>
          </p:nvPr>
        </p:nvSpPr>
        <p:spPr>
          <a:xfrm>
            <a:off x="327836" y="154103"/>
            <a:ext cx="11421139" cy="893333"/>
          </a:xfrm>
        </p:spPr>
        <p:txBody>
          <a:bodyPr>
            <a:normAutofit/>
          </a:bodyPr>
          <a:lstStyle/>
          <a:p>
            <a:r>
              <a:rPr lang="en-US">
                <a:solidFill>
                  <a:srgbClr val="153753"/>
                </a:solidFill>
              </a:rPr>
              <a:t>The Need to Address SDOH in QIP-NJ and Beyond</a:t>
            </a:r>
          </a:p>
        </p:txBody>
      </p:sp>
      <p:sp>
        <p:nvSpPr>
          <p:cNvPr id="4" name="Footer Placeholder 3">
            <a:extLst>
              <a:ext uri="{FF2B5EF4-FFF2-40B4-BE49-F238E27FC236}">
                <a16:creationId xmlns:a16="http://schemas.microsoft.com/office/drawing/2014/main" id="{1D8D3B95-FE01-487E-9148-A9C7B97FA1BC}"/>
              </a:ext>
            </a:extLst>
          </p:cNvPr>
          <p:cNvSpPr>
            <a:spLocks noGrp="1"/>
          </p:cNvSpPr>
          <p:nvPr>
            <p:ph type="ftr" sz="quarter" idx="11"/>
          </p:nvPr>
        </p:nvSpPr>
        <p:spPr/>
        <p:txBody>
          <a:bodyPr/>
          <a:lstStyle/>
          <a:p>
            <a:r>
              <a:rPr lang="en-US"/>
              <a:t>Prepared by Public Consulting Group</a:t>
            </a:r>
          </a:p>
        </p:txBody>
      </p:sp>
      <p:sp>
        <p:nvSpPr>
          <p:cNvPr id="5" name="Slide Number Placeholder 4">
            <a:extLst>
              <a:ext uri="{FF2B5EF4-FFF2-40B4-BE49-F238E27FC236}">
                <a16:creationId xmlns:a16="http://schemas.microsoft.com/office/drawing/2014/main" id="{989590AE-D7B8-443B-A01F-3147699B5467}"/>
              </a:ext>
            </a:extLst>
          </p:cNvPr>
          <p:cNvSpPr>
            <a:spLocks noGrp="1"/>
          </p:cNvSpPr>
          <p:nvPr>
            <p:ph type="sldNum" sz="quarter" idx="12"/>
          </p:nvPr>
        </p:nvSpPr>
        <p:spPr/>
        <p:txBody>
          <a:bodyPr/>
          <a:lstStyle/>
          <a:p>
            <a:fld id="{5A774AA6-F414-4EAB-B971-BC2BDCB0FD3E}" type="slidenum">
              <a:rPr lang="en-US" smtClean="0"/>
              <a:t>14</a:t>
            </a:fld>
            <a:endParaRPr lang="en-US"/>
          </a:p>
        </p:txBody>
      </p:sp>
      <p:graphicFrame>
        <p:nvGraphicFramePr>
          <p:cNvPr id="9" name="Diagram 8">
            <a:extLst>
              <a:ext uri="{FF2B5EF4-FFF2-40B4-BE49-F238E27FC236}">
                <a16:creationId xmlns:a16="http://schemas.microsoft.com/office/drawing/2014/main" id="{A9ECC7AA-09AC-CFD6-5545-975DBF7735CD}"/>
              </a:ext>
            </a:extLst>
          </p:cNvPr>
          <p:cNvGraphicFramePr/>
          <p:nvPr>
            <p:extLst>
              <p:ext uri="{D42A27DB-BD31-4B8C-83A1-F6EECF244321}">
                <p14:modId xmlns:p14="http://schemas.microsoft.com/office/powerpoint/2010/main" val="2945225285"/>
              </p:ext>
            </p:extLst>
          </p:nvPr>
        </p:nvGraphicFramePr>
        <p:xfrm>
          <a:off x="4089400" y="104743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6991ECB9-F2DB-0E6E-1386-14C6D5ECC84E}"/>
              </a:ext>
            </a:extLst>
          </p:cNvPr>
          <p:cNvSpPr txBox="1"/>
          <p:nvPr/>
        </p:nvSpPr>
        <p:spPr>
          <a:xfrm>
            <a:off x="531109" y="1526268"/>
            <a:ext cx="4499358" cy="3826689"/>
          </a:xfrm>
          <a:prstGeom prst="rect">
            <a:avLst/>
          </a:prstGeom>
          <a:noFill/>
        </p:spPr>
        <p:txBody>
          <a:bodyPr wrap="square" rtlCol="0">
            <a:spAutoFit/>
          </a:bodyPr>
          <a:lstStyle/>
          <a:p>
            <a:pPr marL="342900" indent="-342900">
              <a:buFont typeface="Arial" panose="020B0604020202020204" pitchFamily="34" charset="0"/>
              <a:buChar char="•"/>
            </a:pPr>
            <a:r>
              <a:rPr lang="en-US" sz="2800" baseline="30000">
                <a:solidFill>
                  <a:schemeClr val="tx1"/>
                </a:solidFill>
                <a:latin typeface="Open Sans" panose="020B0606030504020204" pitchFamily="34" charset="0"/>
                <a:ea typeface="Open Sans" panose="020B0606030504020204" pitchFamily="34" charset="0"/>
                <a:cs typeface="Open Sans" panose="020B0606030504020204" pitchFamily="34" charset="0"/>
              </a:rPr>
              <a:t>A 2016 study from Journal of Preventive Medicine estimates </a:t>
            </a:r>
            <a:r>
              <a:rPr lang="en-US" sz="2800" b="1" baseline="30000">
                <a:solidFill>
                  <a:schemeClr val="tx1"/>
                </a:solidFill>
                <a:latin typeface="Open Sans" panose="020B0606030504020204" pitchFamily="34" charset="0"/>
                <a:ea typeface="Open Sans" panose="020B0606030504020204" pitchFamily="34" charset="0"/>
                <a:cs typeface="Open Sans" panose="020B0606030504020204" pitchFamily="34" charset="0"/>
              </a:rPr>
              <a:t>social and environmental factors contribute to 50% of health outcomes</a:t>
            </a:r>
            <a:r>
              <a:rPr lang="en-US" sz="2800" baseline="300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buFont typeface="Arial" panose="020B0604020202020204" pitchFamily="34" charset="0"/>
              <a:buChar char="•"/>
            </a:pPr>
            <a:endParaRPr lang="en-US" sz="2800" baseline="300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800" baseline="30000">
                <a:solidFill>
                  <a:schemeClr val="tx1"/>
                </a:solidFill>
                <a:latin typeface="Open Sans" panose="020B0606030504020204" pitchFamily="34" charset="0"/>
                <a:ea typeface="Open Sans" panose="020B0606030504020204" pitchFamily="34" charset="0"/>
                <a:cs typeface="Open Sans" panose="020B0606030504020204" pitchFamily="34" charset="0"/>
              </a:rPr>
              <a:t>QIP-NJ pay-for-reporting aggregated MY2 outcomes show an opportunity to improve screening for attributed patients in OP and ED settings:  </a:t>
            </a:r>
          </a:p>
          <a:p>
            <a:pPr marL="800100" lvl="1" indent="-342900">
              <a:buFont typeface="Arial" panose="020B0604020202020204" pitchFamily="34" charset="0"/>
              <a:buChar char="•"/>
            </a:pPr>
            <a:r>
              <a:rPr lang="en-US" sz="2800" b="1" baseline="30000">
                <a:solidFill>
                  <a:schemeClr val="tx1"/>
                </a:solidFill>
                <a:latin typeface="Open Sans" panose="020B0606030504020204" pitchFamily="34" charset="0"/>
                <a:ea typeface="Open Sans" panose="020B0606030504020204" pitchFamily="34" charset="0"/>
                <a:cs typeface="Open Sans" panose="020B0606030504020204" pitchFamily="34" charset="0"/>
              </a:rPr>
              <a:t>BH11: less than 20%</a:t>
            </a:r>
          </a:p>
          <a:p>
            <a:pPr marL="800100" lvl="1" indent="-342900">
              <a:buFont typeface="Arial" panose="020B0604020202020204" pitchFamily="34" charset="0"/>
              <a:buChar char="•"/>
            </a:pPr>
            <a:r>
              <a:rPr lang="en-US" sz="2800" b="1" baseline="30000">
                <a:solidFill>
                  <a:schemeClr val="tx1"/>
                </a:solidFill>
                <a:latin typeface="Open Sans" panose="020B0606030504020204" pitchFamily="34" charset="0"/>
                <a:ea typeface="Open Sans" panose="020B0606030504020204" pitchFamily="34" charset="0"/>
                <a:cs typeface="Open Sans" panose="020B0606030504020204" pitchFamily="34" charset="0"/>
              </a:rPr>
              <a:t>M009: just over 30%</a:t>
            </a:r>
          </a:p>
        </p:txBody>
      </p:sp>
    </p:spTree>
    <p:extLst>
      <p:ext uri="{BB962C8B-B14F-4D97-AF65-F5344CB8AC3E}">
        <p14:creationId xmlns:p14="http://schemas.microsoft.com/office/powerpoint/2010/main" val="376962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C7767-ACA6-5423-C8DA-D43CA22B6AAD}"/>
              </a:ext>
            </a:extLst>
          </p:cNvPr>
          <p:cNvSpPr>
            <a:spLocks noGrp="1"/>
          </p:cNvSpPr>
          <p:nvPr>
            <p:ph type="title"/>
          </p:nvPr>
        </p:nvSpPr>
        <p:spPr/>
        <p:txBody>
          <a:bodyPr>
            <a:normAutofit/>
          </a:bodyPr>
          <a:lstStyle/>
          <a:p>
            <a:r>
              <a:rPr lang="en-US" sz="3000"/>
              <a:t>What Participants Want: </a:t>
            </a:r>
            <a:br>
              <a:rPr lang="en-US" sz="3000"/>
            </a:br>
            <a:r>
              <a:rPr lang="en-US" sz="3000"/>
              <a:t>Virtual Format, All Patients, Most Settings</a:t>
            </a:r>
          </a:p>
        </p:txBody>
      </p:sp>
      <p:sp>
        <p:nvSpPr>
          <p:cNvPr id="4" name="Footer Placeholder 3">
            <a:extLst>
              <a:ext uri="{FF2B5EF4-FFF2-40B4-BE49-F238E27FC236}">
                <a16:creationId xmlns:a16="http://schemas.microsoft.com/office/drawing/2014/main" id="{A42563FA-8C7E-1176-8839-04B37B79B647}"/>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1"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rPr>
              <a:t>SDOH Needs Assessment Survey Results</a:t>
            </a:r>
          </a:p>
        </p:txBody>
      </p:sp>
      <p:sp>
        <p:nvSpPr>
          <p:cNvPr id="5" name="Slide Number Placeholder 4">
            <a:extLst>
              <a:ext uri="{FF2B5EF4-FFF2-40B4-BE49-F238E27FC236}">
                <a16:creationId xmlns:a16="http://schemas.microsoft.com/office/drawing/2014/main" id="{D75D0D1D-F595-07E2-D5B6-DDD117B3626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9FFD16-B25A-457E-9C72-CDC3BAF3ACB3}" type="slidenum">
              <a:rPr kumimoji="0" lang="en-US" sz="900" b="0" i="0" u="none" strike="noStrike" kern="1200" cap="none" spc="51" normalizeH="0" baseline="0" noProof="0" smtClean="0">
                <a:ln>
                  <a:noFill/>
                </a:ln>
                <a:solidFill>
                  <a:srgbClr val="FFFFFF">
                    <a:lumMod val="75000"/>
                  </a:srgb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51"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sp>
        <p:nvSpPr>
          <p:cNvPr id="12" name="Content Placeholder 11">
            <a:extLst>
              <a:ext uri="{FF2B5EF4-FFF2-40B4-BE49-F238E27FC236}">
                <a16:creationId xmlns:a16="http://schemas.microsoft.com/office/drawing/2014/main" id="{20BF61E4-841D-F7D3-D4F7-DE2A8F0B9160}"/>
              </a:ext>
            </a:extLst>
          </p:cNvPr>
          <p:cNvSpPr>
            <a:spLocks noGrp="1"/>
          </p:cNvSpPr>
          <p:nvPr>
            <p:ph idx="1"/>
          </p:nvPr>
        </p:nvSpPr>
        <p:spPr/>
        <p:txBody>
          <a:bodyPr>
            <a:normAutofit/>
          </a:bodyPr>
          <a:lstStyle/>
          <a:p>
            <a:pPr marL="285750" indent="-285750">
              <a:buFont typeface="Arial" panose="020B0604020202020204" pitchFamily="34" charset="0"/>
              <a:buChar char="•"/>
            </a:pPr>
            <a:r>
              <a:rPr lang="en-US" sz="1800"/>
              <a:t>39 Hospitals responded </a:t>
            </a:r>
          </a:p>
          <a:p>
            <a:pPr marL="285750" indent="-285750">
              <a:buFont typeface="Arial" panose="020B0604020202020204" pitchFamily="34" charset="0"/>
              <a:buChar char="•"/>
            </a:pPr>
            <a:r>
              <a:rPr lang="en-US" sz="1800"/>
              <a:t>46 individuals responded</a:t>
            </a:r>
          </a:p>
          <a:p>
            <a:pPr marL="285750" indent="-285750">
              <a:buFont typeface="Arial" panose="020B0604020202020204" pitchFamily="34" charset="0"/>
              <a:buChar char="•"/>
            </a:pPr>
            <a:r>
              <a:rPr lang="en-US" sz="1800"/>
              <a:t>Respondents consisted of Executive leaders, Nursing leadership, Quality and Patient Safety staff, Clinical services leaders and data management and operations leaders.  </a:t>
            </a:r>
          </a:p>
          <a:p>
            <a:pPr marL="285750" indent="-285750">
              <a:buFont typeface="Arial" panose="020B0604020202020204" pitchFamily="34" charset="0"/>
              <a:buChar char="•"/>
            </a:pPr>
            <a:endParaRPr lang="en-US" sz="1800"/>
          </a:p>
        </p:txBody>
      </p:sp>
      <p:graphicFrame>
        <p:nvGraphicFramePr>
          <p:cNvPr id="13" name="Table 12">
            <a:extLst>
              <a:ext uri="{FF2B5EF4-FFF2-40B4-BE49-F238E27FC236}">
                <a16:creationId xmlns:a16="http://schemas.microsoft.com/office/drawing/2014/main" id="{F80244F7-F605-C333-E5BF-AB15EC1827C1}"/>
              </a:ext>
            </a:extLst>
          </p:cNvPr>
          <p:cNvGraphicFramePr>
            <a:graphicFrameLocks noGrp="1"/>
          </p:cNvGraphicFramePr>
          <p:nvPr/>
        </p:nvGraphicFramePr>
        <p:xfrm>
          <a:off x="457198" y="3276600"/>
          <a:ext cx="11302668" cy="2814746"/>
        </p:xfrm>
        <a:graphic>
          <a:graphicData uri="http://schemas.openxmlformats.org/drawingml/2006/table">
            <a:tbl>
              <a:tblPr bandRow="1">
                <a:tableStyleId>{3B4B98B0-60AC-42C2-AFA5-B58CD77FA1E5}</a:tableStyleId>
              </a:tblPr>
              <a:tblGrid>
                <a:gridCol w="3767556">
                  <a:extLst>
                    <a:ext uri="{9D8B030D-6E8A-4147-A177-3AD203B41FA5}">
                      <a16:colId xmlns:a16="http://schemas.microsoft.com/office/drawing/2014/main" val="1266115474"/>
                    </a:ext>
                  </a:extLst>
                </a:gridCol>
                <a:gridCol w="3767556">
                  <a:extLst>
                    <a:ext uri="{9D8B030D-6E8A-4147-A177-3AD203B41FA5}">
                      <a16:colId xmlns:a16="http://schemas.microsoft.com/office/drawing/2014/main" val="1032829991"/>
                    </a:ext>
                  </a:extLst>
                </a:gridCol>
                <a:gridCol w="3767556">
                  <a:extLst>
                    <a:ext uri="{9D8B030D-6E8A-4147-A177-3AD203B41FA5}">
                      <a16:colId xmlns:a16="http://schemas.microsoft.com/office/drawing/2014/main" val="1350653229"/>
                    </a:ext>
                  </a:extLst>
                </a:gridCol>
              </a:tblGrid>
              <a:tr h="533400">
                <a:tc>
                  <a:txBody>
                    <a:bodyPr/>
                    <a:lstStyle/>
                    <a:p>
                      <a:pPr algn="ctr"/>
                      <a:r>
                        <a:rPr lang="en-US" sz="1600"/>
                        <a:t>Learning Session Format</a:t>
                      </a:r>
                    </a:p>
                  </a:txBody>
                  <a:tcPr anchor="ctr"/>
                </a:tc>
                <a:tc>
                  <a:txBody>
                    <a:bodyPr/>
                    <a:lstStyle/>
                    <a:p>
                      <a:pPr algn="ctr"/>
                      <a:r>
                        <a:rPr lang="en-US" sz="1600"/>
                        <a:t>Population of Focus</a:t>
                      </a:r>
                    </a:p>
                  </a:txBody>
                  <a:tcPr anchor="ctr"/>
                </a:tc>
                <a:tc>
                  <a:txBody>
                    <a:bodyPr/>
                    <a:lstStyle/>
                    <a:p>
                      <a:pPr algn="ctr"/>
                      <a:r>
                        <a:rPr lang="en-US" sz="1600"/>
                        <a:t>Clinical Setting of Focus</a:t>
                      </a:r>
                    </a:p>
                  </a:txBody>
                  <a:tcPr anchor="ctr"/>
                </a:tc>
                <a:extLst>
                  <a:ext uri="{0D108BD9-81ED-4DB2-BD59-A6C34878D82A}">
                    <a16:rowId xmlns:a16="http://schemas.microsoft.com/office/drawing/2014/main" val="2447816783"/>
                  </a:ext>
                </a:extLst>
              </a:tr>
              <a:tr h="1066800">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extLst>
                  <a:ext uri="{0D108BD9-81ED-4DB2-BD59-A6C34878D82A}">
                    <a16:rowId xmlns:a16="http://schemas.microsoft.com/office/drawing/2014/main" val="1269870977"/>
                  </a:ext>
                </a:extLst>
              </a:tr>
              <a:tr h="1214546">
                <a:tc>
                  <a:txBody>
                    <a:bodyPr/>
                    <a:lstStyle/>
                    <a:p>
                      <a:pPr algn="ctr"/>
                      <a:r>
                        <a:rPr lang="en-US" sz="1600"/>
                        <a:t>Virtual 3-hour Sessions</a:t>
                      </a:r>
                      <a:br>
                        <a:rPr lang="en-US" sz="1600"/>
                      </a:br>
                      <a:r>
                        <a:rPr lang="en-US" sz="1600"/>
                        <a:t>(Preferred by 78%)</a:t>
                      </a:r>
                      <a:endParaRPr lang="en-US" sz="1600" i="1"/>
                    </a:p>
                  </a:txBody>
                  <a:tcPr anchor="ctr"/>
                </a:tc>
                <a:tc>
                  <a:txBody>
                    <a:bodyPr/>
                    <a:lstStyle/>
                    <a:p>
                      <a:pPr algn="ctr"/>
                      <a:r>
                        <a:rPr lang="en-US" sz="1600"/>
                        <a:t>Focus on Maternal &amp; BH Populations</a:t>
                      </a:r>
                    </a:p>
                    <a:p>
                      <a:pPr algn="ctr"/>
                      <a:r>
                        <a:rPr lang="en-US" sz="1600"/>
                        <a:t>(Preferred by 63%)</a:t>
                      </a:r>
                      <a:endParaRPr lang="en-US" sz="1600" i="1"/>
                    </a:p>
                  </a:txBody>
                  <a:tcPr anchor="ctr"/>
                </a:tc>
                <a:tc>
                  <a:txBody>
                    <a:bodyPr/>
                    <a:lstStyle/>
                    <a:p>
                      <a:pPr algn="ctr"/>
                      <a:r>
                        <a:rPr lang="en-US" sz="1600"/>
                        <a:t>ED &amp; Inpatient Settings </a:t>
                      </a:r>
                    </a:p>
                    <a:p>
                      <a:pPr algn="ctr"/>
                      <a:r>
                        <a:rPr lang="en-US" sz="1600"/>
                        <a:t>(Preferred by 64%)</a:t>
                      </a:r>
                    </a:p>
                  </a:txBody>
                  <a:tcPr anchor="ctr"/>
                </a:tc>
                <a:extLst>
                  <a:ext uri="{0D108BD9-81ED-4DB2-BD59-A6C34878D82A}">
                    <a16:rowId xmlns:a16="http://schemas.microsoft.com/office/drawing/2014/main" val="2039822486"/>
                  </a:ext>
                </a:extLst>
              </a:tr>
            </a:tbl>
          </a:graphicData>
        </a:graphic>
      </p:graphicFrame>
      <p:pic>
        <p:nvPicPr>
          <p:cNvPr id="17" name="Graphic 16" descr="Online meeting outline">
            <a:extLst>
              <a:ext uri="{FF2B5EF4-FFF2-40B4-BE49-F238E27FC236}">
                <a16:creationId xmlns:a16="http://schemas.microsoft.com/office/drawing/2014/main" id="{EFB05A1D-5BBE-3229-35B2-B0D9ACD257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1880" y="3879000"/>
            <a:ext cx="914400" cy="914400"/>
          </a:xfrm>
          <a:prstGeom prst="rect">
            <a:avLst/>
          </a:prstGeom>
        </p:spPr>
      </p:pic>
      <p:pic>
        <p:nvPicPr>
          <p:cNvPr id="19" name="Graphic 18" descr="Group of women with solid fill">
            <a:extLst>
              <a:ext uri="{FF2B5EF4-FFF2-40B4-BE49-F238E27FC236}">
                <a16:creationId xmlns:a16="http://schemas.microsoft.com/office/drawing/2014/main" id="{2BB4C91C-B8B0-968B-50AF-78641FA291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78119" y="3888581"/>
            <a:ext cx="914400" cy="914400"/>
          </a:xfrm>
          <a:prstGeom prst="rect">
            <a:avLst/>
          </a:prstGeom>
        </p:spPr>
      </p:pic>
      <p:pic>
        <p:nvPicPr>
          <p:cNvPr id="21" name="Graphic 20" descr="Group of men with solid fill">
            <a:extLst>
              <a:ext uri="{FF2B5EF4-FFF2-40B4-BE49-F238E27FC236}">
                <a16:creationId xmlns:a16="http://schemas.microsoft.com/office/drawing/2014/main" id="{B7118397-E130-899E-D892-AE5259592C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51755" y="3888581"/>
            <a:ext cx="914400" cy="914400"/>
          </a:xfrm>
          <a:prstGeom prst="rect">
            <a:avLst/>
          </a:prstGeom>
        </p:spPr>
      </p:pic>
      <p:pic>
        <p:nvPicPr>
          <p:cNvPr id="25" name="Graphic 24" descr="Pregnant lady outline">
            <a:extLst>
              <a:ext uri="{FF2B5EF4-FFF2-40B4-BE49-F238E27FC236}">
                <a16:creationId xmlns:a16="http://schemas.microsoft.com/office/drawing/2014/main" id="{9A574DA2-A130-F664-E596-59783530F0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33636" y="3856908"/>
            <a:ext cx="914400" cy="914400"/>
          </a:xfrm>
          <a:prstGeom prst="rect">
            <a:avLst/>
          </a:prstGeom>
        </p:spPr>
      </p:pic>
      <p:pic>
        <p:nvPicPr>
          <p:cNvPr id="27" name="Graphic 26" descr="Hospital outline">
            <a:extLst>
              <a:ext uri="{FF2B5EF4-FFF2-40B4-BE49-F238E27FC236}">
                <a16:creationId xmlns:a16="http://schemas.microsoft.com/office/drawing/2014/main" id="{2865CEF9-E113-75FA-D919-5E81DC0E25E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68770" y="3769573"/>
            <a:ext cx="914400" cy="914400"/>
          </a:xfrm>
          <a:prstGeom prst="rect">
            <a:avLst/>
          </a:prstGeom>
        </p:spPr>
      </p:pic>
      <p:grpSp>
        <p:nvGrpSpPr>
          <p:cNvPr id="3" name="Group 2">
            <a:extLst>
              <a:ext uri="{FF2B5EF4-FFF2-40B4-BE49-F238E27FC236}">
                <a16:creationId xmlns:a16="http://schemas.microsoft.com/office/drawing/2014/main" id="{DE6742DC-5B98-5ABA-2FE2-DFFC2BA18202}"/>
              </a:ext>
            </a:extLst>
          </p:cNvPr>
          <p:cNvGrpSpPr/>
          <p:nvPr/>
        </p:nvGrpSpPr>
        <p:grpSpPr>
          <a:xfrm>
            <a:off x="9619683" y="6046635"/>
            <a:ext cx="3086448" cy="660451"/>
            <a:chOff x="295704" y="6018419"/>
            <a:chExt cx="3459484" cy="839087"/>
          </a:xfrm>
        </p:grpSpPr>
        <p:pic>
          <p:nvPicPr>
            <p:cNvPr id="6" name="Picture 5">
              <a:extLst>
                <a:ext uri="{FF2B5EF4-FFF2-40B4-BE49-F238E27FC236}">
                  <a16:creationId xmlns:a16="http://schemas.microsoft.com/office/drawing/2014/main" id="{9049CA9E-2B61-E920-8B3D-459A09C9A66E}"/>
                </a:ext>
              </a:extLst>
            </p:cNvPr>
            <p:cNvPicPr>
              <a:picLocks noChangeAspect="1"/>
            </p:cNvPicPr>
            <p:nvPr/>
          </p:nvPicPr>
          <p:blipFill>
            <a:blip r:embed="rId13"/>
            <a:stretch>
              <a:fillRect/>
            </a:stretch>
          </p:blipFill>
          <p:spPr>
            <a:xfrm>
              <a:off x="295704" y="6072953"/>
              <a:ext cx="2493944" cy="784553"/>
            </a:xfrm>
            <a:prstGeom prst="rect">
              <a:avLst/>
            </a:prstGeom>
          </p:spPr>
        </p:pic>
        <p:pic>
          <p:nvPicPr>
            <p:cNvPr id="7" name="Picture 6">
              <a:extLst>
                <a:ext uri="{FF2B5EF4-FFF2-40B4-BE49-F238E27FC236}">
                  <a16:creationId xmlns:a16="http://schemas.microsoft.com/office/drawing/2014/main" id="{0C0C9E4D-BBE0-A946-D167-ACD75395419E}"/>
                </a:ext>
              </a:extLst>
            </p:cNvPr>
            <p:cNvPicPr>
              <a:picLocks noChangeAspect="1"/>
            </p:cNvPicPr>
            <p:nvPr/>
          </p:nvPicPr>
          <p:blipFill rotWithShape="1">
            <a:blip r:embed="rId13"/>
            <a:srcRect l="39173" t="86115"/>
            <a:stretch/>
          </p:blipFill>
          <p:spPr>
            <a:xfrm>
              <a:off x="992089" y="6616905"/>
              <a:ext cx="2160050" cy="217036"/>
            </a:xfrm>
            <a:prstGeom prst="rect">
              <a:avLst/>
            </a:prstGeom>
          </p:spPr>
        </p:pic>
        <p:pic>
          <p:nvPicPr>
            <p:cNvPr id="8" name="Picture 7">
              <a:extLst>
                <a:ext uri="{FF2B5EF4-FFF2-40B4-BE49-F238E27FC236}">
                  <a16:creationId xmlns:a16="http://schemas.microsoft.com/office/drawing/2014/main" id="{2EEFF71E-ED11-B284-65C4-40104410A62D}"/>
                </a:ext>
              </a:extLst>
            </p:cNvPr>
            <p:cNvPicPr>
              <a:picLocks noChangeAspect="1"/>
            </p:cNvPicPr>
            <p:nvPr/>
          </p:nvPicPr>
          <p:blipFill rotWithShape="1">
            <a:blip r:embed="rId13"/>
            <a:srcRect l="39173" t="86115"/>
            <a:stretch/>
          </p:blipFill>
          <p:spPr>
            <a:xfrm>
              <a:off x="2780788" y="6018419"/>
              <a:ext cx="974400" cy="815522"/>
            </a:xfrm>
            <a:prstGeom prst="rect">
              <a:avLst/>
            </a:prstGeom>
          </p:spPr>
        </p:pic>
      </p:grpSp>
    </p:spTree>
    <p:extLst>
      <p:ext uri="{BB962C8B-B14F-4D97-AF65-F5344CB8AC3E}">
        <p14:creationId xmlns:p14="http://schemas.microsoft.com/office/powerpoint/2010/main" val="1647208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C7767-ACA6-5423-C8DA-D43CA22B6AAD}"/>
              </a:ext>
            </a:extLst>
          </p:cNvPr>
          <p:cNvSpPr>
            <a:spLocks noGrp="1"/>
          </p:cNvSpPr>
          <p:nvPr>
            <p:ph type="title"/>
          </p:nvPr>
        </p:nvSpPr>
        <p:spPr/>
        <p:txBody>
          <a:bodyPr>
            <a:normAutofit/>
          </a:bodyPr>
          <a:lstStyle/>
          <a:p>
            <a:r>
              <a:rPr lang="en-US" sz="3000"/>
              <a:t>What Participants Want: </a:t>
            </a:r>
            <a:br>
              <a:rPr lang="en-US" sz="3000"/>
            </a:br>
            <a:r>
              <a:rPr lang="en-US" sz="3000"/>
              <a:t>Strategic Partnerships with Community Partners</a:t>
            </a:r>
          </a:p>
        </p:txBody>
      </p:sp>
      <p:sp>
        <p:nvSpPr>
          <p:cNvPr id="4" name="Footer Placeholder 3">
            <a:extLst>
              <a:ext uri="{FF2B5EF4-FFF2-40B4-BE49-F238E27FC236}">
                <a16:creationId xmlns:a16="http://schemas.microsoft.com/office/drawing/2014/main" id="{A42563FA-8C7E-1176-8839-04B37B79B647}"/>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1"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rPr>
              <a:t>SDOH Needs Assessment Survey Results</a:t>
            </a:r>
          </a:p>
        </p:txBody>
      </p:sp>
      <p:sp>
        <p:nvSpPr>
          <p:cNvPr id="5" name="Slide Number Placeholder 4">
            <a:extLst>
              <a:ext uri="{FF2B5EF4-FFF2-40B4-BE49-F238E27FC236}">
                <a16:creationId xmlns:a16="http://schemas.microsoft.com/office/drawing/2014/main" id="{D75D0D1D-F595-07E2-D5B6-DDD117B3626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9FFD16-B25A-457E-9C72-CDC3BAF3ACB3}" type="slidenum">
              <a:rPr kumimoji="0" lang="en-US" sz="900" b="0" i="0" u="none" strike="noStrike" kern="1200" cap="none" spc="51" normalizeH="0" baseline="0" noProof="0" smtClean="0">
                <a:ln>
                  <a:noFill/>
                </a:ln>
                <a:solidFill>
                  <a:srgbClr val="FFFFFF">
                    <a:lumMod val="75000"/>
                  </a:srgb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51"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graphicFrame>
        <p:nvGraphicFramePr>
          <p:cNvPr id="7" name="Table 6">
            <a:extLst>
              <a:ext uri="{FF2B5EF4-FFF2-40B4-BE49-F238E27FC236}">
                <a16:creationId xmlns:a16="http://schemas.microsoft.com/office/drawing/2014/main" id="{E9CE1CD3-E1CA-4DB9-E5C1-36EC831E9023}"/>
              </a:ext>
            </a:extLst>
          </p:cNvPr>
          <p:cNvGraphicFramePr>
            <a:graphicFrameLocks noGrp="1"/>
          </p:cNvGraphicFramePr>
          <p:nvPr/>
        </p:nvGraphicFramePr>
        <p:xfrm>
          <a:off x="369404" y="1905000"/>
          <a:ext cx="10974196" cy="3302349"/>
        </p:xfrm>
        <a:graphic>
          <a:graphicData uri="http://schemas.openxmlformats.org/drawingml/2006/table">
            <a:tbl>
              <a:tblPr firstRow="1" bandRow="1">
                <a:tableStyleId>{3B4B98B0-60AC-42C2-AFA5-B58CD77FA1E5}</a:tableStyleId>
              </a:tblPr>
              <a:tblGrid>
                <a:gridCol w="5487098">
                  <a:extLst>
                    <a:ext uri="{9D8B030D-6E8A-4147-A177-3AD203B41FA5}">
                      <a16:colId xmlns:a16="http://schemas.microsoft.com/office/drawing/2014/main" val="3019215180"/>
                    </a:ext>
                  </a:extLst>
                </a:gridCol>
                <a:gridCol w="5487098">
                  <a:extLst>
                    <a:ext uri="{9D8B030D-6E8A-4147-A177-3AD203B41FA5}">
                      <a16:colId xmlns:a16="http://schemas.microsoft.com/office/drawing/2014/main" val="1319275981"/>
                    </a:ext>
                  </a:extLst>
                </a:gridCol>
              </a:tblGrid>
              <a:tr h="638326">
                <a:tc gridSpan="2">
                  <a:txBody>
                    <a:bodyPr/>
                    <a:lstStyle/>
                    <a:p>
                      <a:pPr algn="ctr" fontAlgn="b"/>
                      <a:r>
                        <a:rPr lang="en-US" sz="2000" u="none" strike="noStrike">
                          <a:effectLst/>
                        </a:rPr>
                        <a:t>Which SDOH practices does your team need the most support for improvement in an SDOH-focused collaborative? (select all that apply)</a:t>
                      </a:r>
                      <a:endParaRPr lang="en-US" sz="2000" b="1" i="0" u="none" strike="noStrike">
                        <a:solidFill>
                          <a:srgbClr val="000000"/>
                        </a:solidFill>
                        <a:effectLst/>
                        <a:latin typeface="Calibri" panose="020F0502020204030204" pitchFamily="34" charset="0"/>
                      </a:endParaRPr>
                    </a:p>
                  </a:txBody>
                  <a:tcPr marL="4763" marR="4763" marT="4763" marB="0" anchor="ctr"/>
                </a:tc>
                <a:tc hMerge="1">
                  <a:txBody>
                    <a:bodyPr/>
                    <a:lstStyle/>
                    <a:p>
                      <a:pPr algn="l" fontAlgn="b"/>
                      <a:endParaRPr lang="en-US" sz="11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469823212"/>
                  </a:ext>
                </a:extLst>
              </a:tr>
              <a:tr h="512415">
                <a:tc>
                  <a:txBody>
                    <a:bodyPr/>
                    <a:lstStyle/>
                    <a:p>
                      <a:pPr algn="ctr" fontAlgn="b"/>
                      <a:r>
                        <a:rPr lang="en-US" sz="2000" u="none" strike="noStrike">
                          <a:effectLst/>
                        </a:rPr>
                        <a:t>Engaging and building strategic relationships with community partners</a:t>
                      </a:r>
                      <a:endParaRPr lang="en-US" sz="2000" b="0" i="0" u="none" strike="noStrike">
                        <a:solidFill>
                          <a:srgbClr val="000000"/>
                        </a:solidFill>
                        <a:effectLst/>
                        <a:latin typeface="Aptos Narrow" panose="020B0004020202020204" pitchFamily="34" charset="0"/>
                      </a:endParaRPr>
                    </a:p>
                  </a:txBody>
                  <a:tcPr marL="4763" marR="4763" marT="4763" marB="0" anchor="ctr"/>
                </a:tc>
                <a:tc>
                  <a:txBody>
                    <a:bodyPr/>
                    <a:lstStyle/>
                    <a:p>
                      <a:pPr algn="ctr" fontAlgn="b"/>
                      <a:r>
                        <a:rPr lang="en-US" sz="2400" u="none" strike="noStrike">
                          <a:effectLst/>
                        </a:rPr>
                        <a:t>77%</a:t>
                      </a:r>
                      <a:endParaRPr lang="en-US" sz="2400" b="0"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2734529241"/>
                  </a:ext>
                </a:extLst>
              </a:tr>
              <a:tr h="512415">
                <a:tc>
                  <a:txBody>
                    <a:bodyPr/>
                    <a:lstStyle/>
                    <a:p>
                      <a:pPr algn="ctr" fontAlgn="b"/>
                      <a:r>
                        <a:rPr lang="en-US" sz="2000" u="none" strike="noStrike">
                          <a:effectLst/>
                        </a:rPr>
                        <a:t>Developing Protocols</a:t>
                      </a:r>
                      <a:endParaRPr lang="en-US" sz="2000" b="0" i="0" u="none" strike="noStrike">
                        <a:solidFill>
                          <a:srgbClr val="000000"/>
                        </a:solidFill>
                        <a:effectLst/>
                        <a:latin typeface="Aptos Narrow" panose="020B0004020202020204" pitchFamily="34" charset="0"/>
                      </a:endParaRPr>
                    </a:p>
                  </a:txBody>
                  <a:tcPr marL="4763" marR="4763" marT="4763" marB="0" anchor="ctr">
                    <a:solidFill>
                      <a:srgbClr val="F8F8F8"/>
                    </a:solidFill>
                  </a:tcPr>
                </a:tc>
                <a:tc>
                  <a:txBody>
                    <a:bodyPr/>
                    <a:lstStyle/>
                    <a:p>
                      <a:pPr algn="ctr" fontAlgn="b"/>
                      <a:r>
                        <a:rPr lang="en-US" sz="2400" u="none" strike="noStrike">
                          <a:effectLst/>
                        </a:rPr>
                        <a:t>48%</a:t>
                      </a:r>
                      <a:endParaRPr lang="en-US" sz="2400" b="0" i="0" u="none" strike="noStrike">
                        <a:solidFill>
                          <a:srgbClr val="000000"/>
                        </a:solidFill>
                        <a:effectLst/>
                        <a:latin typeface="Calibri" panose="020F0502020204030204" pitchFamily="34" charset="0"/>
                      </a:endParaRPr>
                    </a:p>
                  </a:txBody>
                  <a:tcPr marL="4763" marR="4763" marT="4763" marB="0" anchor="ctr">
                    <a:solidFill>
                      <a:srgbClr val="F8F8F8"/>
                    </a:solidFill>
                  </a:tcPr>
                </a:tc>
                <a:extLst>
                  <a:ext uri="{0D108BD9-81ED-4DB2-BD59-A6C34878D82A}">
                    <a16:rowId xmlns:a16="http://schemas.microsoft.com/office/drawing/2014/main" val="2123858038"/>
                  </a:ext>
                </a:extLst>
              </a:tr>
              <a:tr h="512415">
                <a:tc>
                  <a:txBody>
                    <a:bodyPr/>
                    <a:lstStyle/>
                    <a:p>
                      <a:pPr algn="ctr" fontAlgn="b"/>
                      <a:r>
                        <a:rPr lang="en-US" sz="2000" u="none" strike="noStrike">
                          <a:effectLst/>
                        </a:rPr>
                        <a:t>Training Staff</a:t>
                      </a:r>
                      <a:endParaRPr lang="en-US" sz="2000" b="0" i="0" u="none" strike="noStrike">
                        <a:solidFill>
                          <a:srgbClr val="000000"/>
                        </a:solidFill>
                        <a:effectLst/>
                        <a:latin typeface="Aptos Narrow" panose="020B0004020202020204" pitchFamily="34" charset="0"/>
                      </a:endParaRPr>
                    </a:p>
                  </a:txBody>
                  <a:tcPr marL="4763" marR="4763" marT="4763" marB="0" anchor="ctr">
                    <a:solidFill>
                      <a:srgbClr val="F8F8F8"/>
                    </a:solidFill>
                  </a:tcPr>
                </a:tc>
                <a:tc>
                  <a:txBody>
                    <a:bodyPr/>
                    <a:lstStyle/>
                    <a:p>
                      <a:pPr algn="ctr" fontAlgn="b"/>
                      <a:r>
                        <a:rPr lang="en-US" sz="2400" u="none" strike="noStrike">
                          <a:effectLst/>
                        </a:rPr>
                        <a:t>43%</a:t>
                      </a:r>
                      <a:endParaRPr lang="en-US" sz="2400" b="0" i="0" u="none" strike="noStrike">
                        <a:solidFill>
                          <a:srgbClr val="000000"/>
                        </a:solidFill>
                        <a:effectLst/>
                        <a:latin typeface="Calibri" panose="020F0502020204030204" pitchFamily="34" charset="0"/>
                      </a:endParaRPr>
                    </a:p>
                  </a:txBody>
                  <a:tcPr marL="4763" marR="4763" marT="4763" marB="0" anchor="ctr">
                    <a:solidFill>
                      <a:srgbClr val="F8F8F8"/>
                    </a:solidFill>
                  </a:tcPr>
                </a:tc>
                <a:extLst>
                  <a:ext uri="{0D108BD9-81ED-4DB2-BD59-A6C34878D82A}">
                    <a16:rowId xmlns:a16="http://schemas.microsoft.com/office/drawing/2014/main" val="4008526341"/>
                  </a:ext>
                </a:extLst>
              </a:tr>
              <a:tr h="512415">
                <a:tc>
                  <a:txBody>
                    <a:bodyPr/>
                    <a:lstStyle/>
                    <a:p>
                      <a:pPr algn="ctr" fontAlgn="b"/>
                      <a:r>
                        <a:rPr lang="en-US" sz="2000" u="none" strike="noStrike">
                          <a:effectLst/>
                        </a:rPr>
                        <a:t>Leveraging technology</a:t>
                      </a:r>
                      <a:endParaRPr lang="en-US" sz="2000" b="0" i="0" u="none" strike="noStrike">
                        <a:solidFill>
                          <a:srgbClr val="000000"/>
                        </a:solidFill>
                        <a:effectLst/>
                        <a:latin typeface="Aptos Narrow" panose="020B0004020202020204" pitchFamily="34" charset="0"/>
                      </a:endParaRPr>
                    </a:p>
                  </a:txBody>
                  <a:tcPr marL="4763" marR="4763" marT="4763" marB="0" anchor="ctr">
                    <a:solidFill>
                      <a:srgbClr val="F8F8F8"/>
                    </a:solidFill>
                  </a:tcPr>
                </a:tc>
                <a:tc>
                  <a:txBody>
                    <a:bodyPr/>
                    <a:lstStyle/>
                    <a:p>
                      <a:pPr algn="ctr" fontAlgn="b"/>
                      <a:r>
                        <a:rPr lang="en-US" sz="2400" u="none" strike="noStrike">
                          <a:effectLst/>
                        </a:rPr>
                        <a:t>30%</a:t>
                      </a:r>
                      <a:endParaRPr lang="en-US" sz="2400" b="0" i="0" u="none" strike="noStrike">
                        <a:solidFill>
                          <a:srgbClr val="000000"/>
                        </a:solidFill>
                        <a:effectLst/>
                        <a:latin typeface="Calibri" panose="020F0502020204030204" pitchFamily="34" charset="0"/>
                      </a:endParaRPr>
                    </a:p>
                  </a:txBody>
                  <a:tcPr marL="4763" marR="4763" marT="4763" marB="0" anchor="ctr">
                    <a:solidFill>
                      <a:srgbClr val="F8F8F8"/>
                    </a:solidFill>
                  </a:tcPr>
                </a:tc>
                <a:extLst>
                  <a:ext uri="{0D108BD9-81ED-4DB2-BD59-A6C34878D82A}">
                    <a16:rowId xmlns:a16="http://schemas.microsoft.com/office/drawing/2014/main" val="873328477"/>
                  </a:ext>
                </a:extLst>
              </a:tr>
              <a:tr h="512415">
                <a:tc>
                  <a:txBody>
                    <a:bodyPr/>
                    <a:lstStyle/>
                    <a:p>
                      <a:pPr algn="ctr" fontAlgn="b"/>
                      <a:r>
                        <a:rPr lang="en-US" sz="2000" u="none" strike="noStrike">
                          <a:effectLst/>
                        </a:rPr>
                        <a:t>Other (please specify):</a:t>
                      </a:r>
                      <a:endParaRPr lang="en-US" sz="2000" b="0" i="0" u="none" strike="noStrike">
                        <a:solidFill>
                          <a:srgbClr val="000000"/>
                        </a:solidFill>
                        <a:effectLst/>
                        <a:latin typeface="Aptos Narrow" panose="020B0004020202020204" pitchFamily="34" charset="0"/>
                      </a:endParaRPr>
                    </a:p>
                  </a:txBody>
                  <a:tcPr marL="4763" marR="4763" marT="4763" marB="0" anchor="ctr">
                    <a:solidFill>
                      <a:srgbClr val="F8F8F8"/>
                    </a:solidFill>
                  </a:tcPr>
                </a:tc>
                <a:tc>
                  <a:txBody>
                    <a:bodyPr/>
                    <a:lstStyle/>
                    <a:p>
                      <a:pPr algn="ct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4763" marR="4763" marT="4763" marB="0" anchor="ctr">
                    <a:solidFill>
                      <a:srgbClr val="F8F8F8"/>
                    </a:solidFill>
                  </a:tcPr>
                </a:tc>
                <a:extLst>
                  <a:ext uri="{0D108BD9-81ED-4DB2-BD59-A6C34878D82A}">
                    <a16:rowId xmlns:a16="http://schemas.microsoft.com/office/drawing/2014/main" val="961121834"/>
                  </a:ext>
                </a:extLst>
              </a:tr>
            </a:tbl>
          </a:graphicData>
        </a:graphic>
      </p:graphicFrame>
      <p:grpSp>
        <p:nvGrpSpPr>
          <p:cNvPr id="3" name="Group 2">
            <a:extLst>
              <a:ext uri="{FF2B5EF4-FFF2-40B4-BE49-F238E27FC236}">
                <a16:creationId xmlns:a16="http://schemas.microsoft.com/office/drawing/2014/main" id="{2DE84B28-72F2-D632-4B33-A8E8120D1A7E}"/>
              </a:ext>
            </a:extLst>
          </p:cNvPr>
          <p:cNvGrpSpPr/>
          <p:nvPr/>
        </p:nvGrpSpPr>
        <p:grpSpPr>
          <a:xfrm>
            <a:off x="9619683" y="6046635"/>
            <a:ext cx="3086448" cy="660451"/>
            <a:chOff x="295704" y="6018419"/>
            <a:chExt cx="3459484" cy="839087"/>
          </a:xfrm>
        </p:grpSpPr>
        <p:pic>
          <p:nvPicPr>
            <p:cNvPr id="6" name="Picture 5">
              <a:extLst>
                <a:ext uri="{FF2B5EF4-FFF2-40B4-BE49-F238E27FC236}">
                  <a16:creationId xmlns:a16="http://schemas.microsoft.com/office/drawing/2014/main" id="{A40D8B72-F70E-7197-C4EA-F5879EFC3A47}"/>
                </a:ext>
              </a:extLst>
            </p:cNvPr>
            <p:cNvPicPr>
              <a:picLocks noChangeAspect="1"/>
            </p:cNvPicPr>
            <p:nvPr/>
          </p:nvPicPr>
          <p:blipFill>
            <a:blip r:embed="rId3"/>
            <a:stretch>
              <a:fillRect/>
            </a:stretch>
          </p:blipFill>
          <p:spPr>
            <a:xfrm>
              <a:off x="295704" y="6072953"/>
              <a:ext cx="2493944" cy="784553"/>
            </a:xfrm>
            <a:prstGeom prst="rect">
              <a:avLst/>
            </a:prstGeom>
          </p:spPr>
        </p:pic>
        <p:pic>
          <p:nvPicPr>
            <p:cNvPr id="8" name="Picture 7">
              <a:extLst>
                <a:ext uri="{FF2B5EF4-FFF2-40B4-BE49-F238E27FC236}">
                  <a16:creationId xmlns:a16="http://schemas.microsoft.com/office/drawing/2014/main" id="{95505369-52AD-24F5-9FA1-DCBFEA708A5B}"/>
                </a:ext>
              </a:extLst>
            </p:cNvPr>
            <p:cNvPicPr>
              <a:picLocks noChangeAspect="1"/>
            </p:cNvPicPr>
            <p:nvPr/>
          </p:nvPicPr>
          <p:blipFill rotWithShape="1">
            <a:blip r:embed="rId3"/>
            <a:srcRect l="39173" t="86115"/>
            <a:stretch/>
          </p:blipFill>
          <p:spPr>
            <a:xfrm>
              <a:off x="992089" y="6616905"/>
              <a:ext cx="2160050" cy="217036"/>
            </a:xfrm>
            <a:prstGeom prst="rect">
              <a:avLst/>
            </a:prstGeom>
          </p:spPr>
        </p:pic>
        <p:pic>
          <p:nvPicPr>
            <p:cNvPr id="9" name="Picture 8">
              <a:extLst>
                <a:ext uri="{FF2B5EF4-FFF2-40B4-BE49-F238E27FC236}">
                  <a16:creationId xmlns:a16="http://schemas.microsoft.com/office/drawing/2014/main" id="{7712C1F9-EAED-750B-1177-4023246B88B6}"/>
                </a:ext>
              </a:extLst>
            </p:cNvPr>
            <p:cNvPicPr>
              <a:picLocks noChangeAspect="1"/>
            </p:cNvPicPr>
            <p:nvPr/>
          </p:nvPicPr>
          <p:blipFill rotWithShape="1">
            <a:blip r:embed="rId3"/>
            <a:srcRect l="39173" t="86115"/>
            <a:stretch/>
          </p:blipFill>
          <p:spPr>
            <a:xfrm>
              <a:off x="2780788" y="6018419"/>
              <a:ext cx="974400" cy="815522"/>
            </a:xfrm>
            <a:prstGeom prst="rect">
              <a:avLst/>
            </a:prstGeom>
          </p:spPr>
        </p:pic>
      </p:grpSp>
    </p:spTree>
    <p:extLst>
      <p:ext uri="{BB962C8B-B14F-4D97-AF65-F5344CB8AC3E}">
        <p14:creationId xmlns:p14="http://schemas.microsoft.com/office/powerpoint/2010/main" val="1248994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C7767-ACA6-5423-C8DA-D43CA22B6AAD}"/>
              </a:ext>
            </a:extLst>
          </p:cNvPr>
          <p:cNvSpPr>
            <a:spLocks noGrp="1"/>
          </p:cNvSpPr>
          <p:nvPr>
            <p:ph type="title"/>
          </p:nvPr>
        </p:nvSpPr>
        <p:spPr/>
        <p:txBody>
          <a:bodyPr>
            <a:normAutofit fontScale="90000"/>
          </a:bodyPr>
          <a:lstStyle/>
          <a:p>
            <a:r>
              <a:rPr lang="en-US" sz="3000"/>
              <a:t>What Participants Want: </a:t>
            </a:r>
            <a:br>
              <a:rPr lang="en-US" sz="3000"/>
            </a:br>
            <a:r>
              <a:rPr lang="en-US" sz="3000"/>
              <a:t>Variety of Domains with emphasis on Housing, </a:t>
            </a:r>
            <a:r>
              <a:rPr lang="en-US" sz="3000" err="1"/>
              <a:t>DayHab</a:t>
            </a:r>
            <a:r>
              <a:rPr lang="en-US" sz="3000"/>
              <a:t>, SUD Supports, Meals and Transportation</a:t>
            </a:r>
          </a:p>
        </p:txBody>
      </p:sp>
      <p:graphicFrame>
        <p:nvGraphicFramePr>
          <p:cNvPr id="18" name="Content Placeholder 17">
            <a:extLst>
              <a:ext uri="{FF2B5EF4-FFF2-40B4-BE49-F238E27FC236}">
                <a16:creationId xmlns:a16="http://schemas.microsoft.com/office/drawing/2014/main" id="{1567B53C-E24F-BC64-4530-5C86764DEC86}"/>
              </a:ext>
            </a:extLst>
          </p:cNvPr>
          <p:cNvGraphicFramePr>
            <a:graphicFrameLocks noGrp="1"/>
          </p:cNvGraphicFramePr>
          <p:nvPr>
            <p:ph idx="1"/>
          </p:nvPr>
        </p:nvGraphicFramePr>
        <p:xfrm>
          <a:off x="457200" y="1600200"/>
          <a:ext cx="11334750" cy="4186245"/>
        </p:xfrm>
        <a:graphic>
          <a:graphicData uri="http://schemas.openxmlformats.org/drawingml/2006/table">
            <a:tbl>
              <a:tblPr firstRow="1" bandRow="1">
                <a:tableStyleId>{9D7B26C5-4107-4FEC-AEDC-1716B250A1EF}</a:tableStyleId>
              </a:tblPr>
              <a:tblGrid>
                <a:gridCol w="6629400">
                  <a:extLst>
                    <a:ext uri="{9D8B030D-6E8A-4147-A177-3AD203B41FA5}">
                      <a16:colId xmlns:a16="http://schemas.microsoft.com/office/drawing/2014/main" val="3471623341"/>
                    </a:ext>
                  </a:extLst>
                </a:gridCol>
                <a:gridCol w="2362200">
                  <a:extLst>
                    <a:ext uri="{9D8B030D-6E8A-4147-A177-3AD203B41FA5}">
                      <a16:colId xmlns:a16="http://schemas.microsoft.com/office/drawing/2014/main" val="2391995225"/>
                    </a:ext>
                  </a:extLst>
                </a:gridCol>
                <a:gridCol w="2343150">
                  <a:extLst>
                    <a:ext uri="{9D8B030D-6E8A-4147-A177-3AD203B41FA5}">
                      <a16:colId xmlns:a16="http://schemas.microsoft.com/office/drawing/2014/main" val="2771706491"/>
                    </a:ext>
                  </a:extLst>
                </a:gridCol>
              </a:tblGrid>
              <a:tr h="274320">
                <a:tc>
                  <a:txBody>
                    <a:bodyPr/>
                    <a:lstStyle/>
                    <a:p>
                      <a:pPr algn="r" fontAlgn="b"/>
                      <a:r>
                        <a:rPr lang="en-US" sz="1800" b="0" i="0" u="none" strike="noStrike">
                          <a:solidFill>
                            <a:srgbClr val="000000"/>
                          </a:solidFill>
                          <a:effectLst/>
                          <a:latin typeface="Calibri" panose="020F0502020204030204" pitchFamily="34" charset="0"/>
                        </a:rPr>
                        <a:t>Domain</a:t>
                      </a:r>
                    </a:p>
                  </a:txBody>
                  <a:tcPr marL="4763" marR="4763" marT="4763" marB="0" anchor="b">
                    <a:solidFill>
                      <a:schemeClr val="tx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 Need Most Support</a:t>
                      </a:r>
                    </a:p>
                  </a:txBody>
                  <a:tcPr marL="4763" marR="4763" marT="4763" marB="0" anchor="ctr">
                    <a:solidFill>
                      <a:schemeClr val="tx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 Need Some Support</a:t>
                      </a:r>
                    </a:p>
                  </a:txBody>
                  <a:tcPr marL="4763" marR="4763" marT="4763" marB="0" anchor="ctr">
                    <a:solidFill>
                      <a:schemeClr val="tx1">
                        <a:lumMod val="40000"/>
                        <a:lumOff val="60000"/>
                      </a:schemeClr>
                    </a:solidFill>
                  </a:tcPr>
                </a:tc>
                <a:extLst>
                  <a:ext uri="{0D108BD9-81ED-4DB2-BD59-A6C34878D82A}">
                    <a16:rowId xmlns:a16="http://schemas.microsoft.com/office/drawing/2014/main" val="2300664670"/>
                  </a:ext>
                </a:extLst>
              </a:tr>
              <a:tr h="274320">
                <a:tc>
                  <a:txBody>
                    <a:bodyPr/>
                    <a:lstStyle/>
                    <a:p>
                      <a:pPr algn="r" fontAlgn="b"/>
                      <a:r>
                        <a:rPr lang="en-US" sz="1800" b="0" i="0" u="none" strike="noStrike">
                          <a:solidFill>
                            <a:srgbClr val="000000"/>
                          </a:solidFill>
                          <a:effectLst/>
                          <a:latin typeface="Calibri" panose="020F0502020204030204" pitchFamily="34" charset="0"/>
                        </a:rPr>
                        <a:t>Housing Transition Navigation Services</a:t>
                      </a:r>
                    </a:p>
                  </a:txBody>
                  <a:tcPr marL="4763" marR="4763" marT="4763" marB="0" anchor="b">
                    <a:solidFill>
                      <a:srgbClr val="CAEECA"/>
                    </a:solidFill>
                  </a:tcPr>
                </a:tc>
                <a:tc>
                  <a:txBody>
                    <a:bodyPr/>
                    <a:lstStyle/>
                    <a:p>
                      <a:pPr algn="ctr" fontAlgn="b"/>
                      <a:r>
                        <a:rPr lang="en-US" sz="1800" b="0" i="0" u="none" strike="noStrike">
                          <a:solidFill>
                            <a:srgbClr val="000000"/>
                          </a:solidFill>
                          <a:effectLst/>
                          <a:latin typeface="Calibri" panose="020F0502020204030204" pitchFamily="34" charset="0"/>
                        </a:rPr>
                        <a:t>65%</a:t>
                      </a:r>
                    </a:p>
                  </a:txBody>
                  <a:tcPr marL="4763" marR="4763" marT="4763" marB="0" anchor="ctr">
                    <a:solidFill>
                      <a:srgbClr val="CAEECA"/>
                    </a:solidFill>
                  </a:tcPr>
                </a:tc>
                <a:tc>
                  <a:txBody>
                    <a:bodyPr/>
                    <a:lstStyle/>
                    <a:p>
                      <a:pPr algn="ctr" fontAlgn="b"/>
                      <a:r>
                        <a:rPr lang="en-US" sz="1800" b="0" i="0" u="none" strike="noStrike">
                          <a:solidFill>
                            <a:srgbClr val="000000"/>
                          </a:solidFill>
                          <a:effectLst/>
                          <a:latin typeface="Calibri" panose="020F0502020204030204" pitchFamily="34" charset="0"/>
                        </a:rPr>
                        <a:t>26%</a:t>
                      </a:r>
                    </a:p>
                  </a:txBody>
                  <a:tcPr marL="4763" marR="4763" marT="4763" marB="0" anchor="ctr">
                    <a:solidFill>
                      <a:srgbClr val="CAEECA"/>
                    </a:solidFill>
                  </a:tcPr>
                </a:tc>
                <a:extLst>
                  <a:ext uri="{0D108BD9-81ED-4DB2-BD59-A6C34878D82A}">
                    <a16:rowId xmlns:a16="http://schemas.microsoft.com/office/drawing/2014/main" val="48812927"/>
                  </a:ext>
                </a:extLst>
              </a:tr>
              <a:tr h="274320">
                <a:tc>
                  <a:txBody>
                    <a:bodyPr/>
                    <a:lstStyle/>
                    <a:p>
                      <a:pPr algn="r" fontAlgn="b"/>
                      <a:r>
                        <a:rPr lang="en-US" sz="1800" b="0" i="0" u="none" strike="noStrike">
                          <a:solidFill>
                            <a:srgbClr val="000000"/>
                          </a:solidFill>
                          <a:effectLst/>
                          <a:latin typeface="Calibri" panose="020F0502020204030204" pitchFamily="34" charset="0"/>
                        </a:rPr>
                        <a:t>Short-Term Post-Hospitalization Housing</a:t>
                      </a:r>
                    </a:p>
                  </a:txBody>
                  <a:tcPr marL="4763" marR="4763" marT="4763" marB="0" anchor="b">
                    <a:solidFill>
                      <a:srgbClr val="CAEECA"/>
                    </a:solidFill>
                  </a:tcPr>
                </a:tc>
                <a:tc>
                  <a:txBody>
                    <a:bodyPr/>
                    <a:lstStyle/>
                    <a:p>
                      <a:pPr algn="ctr" fontAlgn="b"/>
                      <a:r>
                        <a:rPr lang="en-US" sz="1800" b="0" i="0" u="none" strike="noStrike">
                          <a:solidFill>
                            <a:srgbClr val="000000"/>
                          </a:solidFill>
                          <a:effectLst/>
                          <a:latin typeface="Calibri" panose="020F0502020204030204" pitchFamily="34" charset="0"/>
                        </a:rPr>
                        <a:t>65%</a:t>
                      </a:r>
                    </a:p>
                  </a:txBody>
                  <a:tcPr marL="4763" marR="4763" marT="4763" marB="0" anchor="ctr">
                    <a:solidFill>
                      <a:srgbClr val="CAEECA"/>
                    </a:solidFill>
                  </a:tcPr>
                </a:tc>
                <a:tc>
                  <a:txBody>
                    <a:bodyPr/>
                    <a:lstStyle/>
                    <a:p>
                      <a:pPr algn="ctr" fontAlgn="b"/>
                      <a:r>
                        <a:rPr lang="en-US" sz="1800" b="0" i="0" u="none" strike="noStrike">
                          <a:solidFill>
                            <a:srgbClr val="000000"/>
                          </a:solidFill>
                          <a:effectLst/>
                          <a:latin typeface="Calibri" panose="020F0502020204030204" pitchFamily="34" charset="0"/>
                        </a:rPr>
                        <a:t>20%</a:t>
                      </a:r>
                    </a:p>
                  </a:txBody>
                  <a:tcPr marL="4763" marR="4763" marT="4763" marB="0" anchor="ctr">
                    <a:solidFill>
                      <a:srgbClr val="CAEECA"/>
                    </a:solidFill>
                  </a:tcPr>
                </a:tc>
                <a:extLst>
                  <a:ext uri="{0D108BD9-81ED-4DB2-BD59-A6C34878D82A}">
                    <a16:rowId xmlns:a16="http://schemas.microsoft.com/office/drawing/2014/main" val="2609834667"/>
                  </a:ext>
                </a:extLst>
              </a:tr>
              <a:tr h="274320">
                <a:tc>
                  <a:txBody>
                    <a:bodyPr/>
                    <a:lstStyle/>
                    <a:p>
                      <a:pPr algn="r" fontAlgn="b"/>
                      <a:r>
                        <a:rPr lang="en-US" sz="1800" b="0" i="0" u="none" strike="noStrike">
                          <a:solidFill>
                            <a:srgbClr val="000000"/>
                          </a:solidFill>
                          <a:effectLst/>
                          <a:latin typeface="Calibri" panose="020F0502020204030204" pitchFamily="34" charset="0"/>
                        </a:rPr>
                        <a:t>Day Habilitation Programs</a:t>
                      </a:r>
                    </a:p>
                  </a:txBody>
                  <a:tcPr marL="4763" marR="4763" marT="4763" marB="0" anchor="b">
                    <a:solidFill>
                      <a:srgbClr val="CAEECA"/>
                    </a:solidFill>
                  </a:tcPr>
                </a:tc>
                <a:tc>
                  <a:txBody>
                    <a:bodyPr/>
                    <a:lstStyle/>
                    <a:p>
                      <a:pPr algn="ctr" fontAlgn="b"/>
                      <a:r>
                        <a:rPr lang="en-US" sz="1800" b="0" i="0" u="none" strike="noStrike">
                          <a:solidFill>
                            <a:srgbClr val="000000"/>
                          </a:solidFill>
                          <a:effectLst/>
                          <a:latin typeface="Calibri" panose="020F0502020204030204" pitchFamily="34" charset="0"/>
                        </a:rPr>
                        <a:t>57%</a:t>
                      </a:r>
                    </a:p>
                  </a:txBody>
                  <a:tcPr marL="4763" marR="4763" marT="4763" marB="0" anchor="ctr">
                    <a:solidFill>
                      <a:srgbClr val="CAEECA"/>
                    </a:solidFill>
                  </a:tcPr>
                </a:tc>
                <a:tc>
                  <a:txBody>
                    <a:bodyPr/>
                    <a:lstStyle/>
                    <a:p>
                      <a:pPr algn="ctr" fontAlgn="b"/>
                      <a:r>
                        <a:rPr lang="en-US" sz="1800" b="0" i="0" u="none" strike="noStrike">
                          <a:solidFill>
                            <a:srgbClr val="000000"/>
                          </a:solidFill>
                          <a:effectLst/>
                          <a:latin typeface="Calibri" panose="020F0502020204030204" pitchFamily="34" charset="0"/>
                        </a:rPr>
                        <a:t>26%</a:t>
                      </a:r>
                    </a:p>
                  </a:txBody>
                  <a:tcPr marL="4763" marR="4763" marT="4763" marB="0" anchor="ctr">
                    <a:solidFill>
                      <a:srgbClr val="CAEECA"/>
                    </a:solidFill>
                  </a:tcPr>
                </a:tc>
                <a:extLst>
                  <a:ext uri="{0D108BD9-81ED-4DB2-BD59-A6C34878D82A}">
                    <a16:rowId xmlns:a16="http://schemas.microsoft.com/office/drawing/2014/main" val="1264656878"/>
                  </a:ext>
                </a:extLst>
              </a:tr>
              <a:tr h="274320">
                <a:tc>
                  <a:txBody>
                    <a:bodyPr/>
                    <a:lstStyle/>
                    <a:p>
                      <a:pPr algn="r" fontAlgn="b"/>
                      <a:r>
                        <a:rPr lang="en-US" sz="1800" b="0" i="0" u="none" strike="noStrike">
                          <a:solidFill>
                            <a:srgbClr val="000000"/>
                          </a:solidFill>
                          <a:effectLst/>
                          <a:latin typeface="Calibri" panose="020F0502020204030204" pitchFamily="34" charset="0"/>
                        </a:rPr>
                        <a:t>Sobering Center</a:t>
                      </a:r>
                    </a:p>
                  </a:txBody>
                  <a:tcPr marL="4763" marR="4763" marT="4763" marB="0" anchor="b">
                    <a:solidFill>
                      <a:srgbClr val="CAEECA"/>
                    </a:solidFill>
                  </a:tcPr>
                </a:tc>
                <a:tc>
                  <a:txBody>
                    <a:bodyPr/>
                    <a:lstStyle/>
                    <a:p>
                      <a:pPr algn="ctr" fontAlgn="b"/>
                      <a:r>
                        <a:rPr lang="en-US" sz="1800" b="0" i="0" u="none" strike="noStrike">
                          <a:solidFill>
                            <a:srgbClr val="000000"/>
                          </a:solidFill>
                          <a:effectLst/>
                          <a:latin typeface="Calibri" panose="020F0502020204030204" pitchFamily="34" charset="0"/>
                        </a:rPr>
                        <a:t>54%</a:t>
                      </a:r>
                    </a:p>
                  </a:txBody>
                  <a:tcPr marL="4763" marR="4763" marT="4763" marB="0" anchor="ctr">
                    <a:solidFill>
                      <a:srgbClr val="CAEECA"/>
                    </a:solidFill>
                  </a:tcPr>
                </a:tc>
                <a:tc>
                  <a:txBody>
                    <a:bodyPr/>
                    <a:lstStyle/>
                    <a:p>
                      <a:pPr algn="ctr" fontAlgn="b"/>
                      <a:r>
                        <a:rPr lang="en-US" sz="1800" b="0" i="0" u="none" strike="noStrike">
                          <a:solidFill>
                            <a:srgbClr val="000000"/>
                          </a:solidFill>
                          <a:effectLst/>
                          <a:latin typeface="Calibri" panose="020F0502020204030204" pitchFamily="34" charset="0"/>
                        </a:rPr>
                        <a:t>24%</a:t>
                      </a:r>
                    </a:p>
                  </a:txBody>
                  <a:tcPr marL="4763" marR="4763" marT="4763" marB="0" anchor="ctr">
                    <a:solidFill>
                      <a:srgbClr val="CAEECA"/>
                    </a:solidFill>
                  </a:tcPr>
                </a:tc>
                <a:extLst>
                  <a:ext uri="{0D108BD9-81ED-4DB2-BD59-A6C34878D82A}">
                    <a16:rowId xmlns:a16="http://schemas.microsoft.com/office/drawing/2014/main" val="3761441974"/>
                  </a:ext>
                </a:extLst>
              </a:tr>
              <a:tr h="274320">
                <a:tc>
                  <a:txBody>
                    <a:bodyPr/>
                    <a:lstStyle/>
                    <a:p>
                      <a:pPr algn="r" fontAlgn="b"/>
                      <a:r>
                        <a:rPr lang="en-US" sz="1800" b="0" i="0" u="none" strike="noStrike">
                          <a:solidFill>
                            <a:srgbClr val="000000"/>
                          </a:solidFill>
                          <a:effectLst/>
                          <a:latin typeface="Calibri" panose="020F0502020204030204" pitchFamily="34" charset="0"/>
                        </a:rPr>
                        <a:t>Housing Deposits</a:t>
                      </a:r>
                    </a:p>
                  </a:txBody>
                  <a:tcPr marL="4763" marR="4763" marT="4763" marB="0" anchor="b">
                    <a:solidFill>
                      <a:srgbClr val="CAEECA"/>
                    </a:solidFill>
                  </a:tcPr>
                </a:tc>
                <a:tc>
                  <a:txBody>
                    <a:bodyPr/>
                    <a:lstStyle/>
                    <a:p>
                      <a:pPr algn="ctr" fontAlgn="b"/>
                      <a:r>
                        <a:rPr lang="en-US" sz="1800" b="0" i="0" u="none" strike="noStrike">
                          <a:solidFill>
                            <a:srgbClr val="000000"/>
                          </a:solidFill>
                          <a:effectLst/>
                          <a:latin typeface="Calibri" panose="020F0502020204030204" pitchFamily="34" charset="0"/>
                        </a:rPr>
                        <a:t>52%</a:t>
                      </a:r>
                    </a:p>
                  </a:txBody>
                  <a:tcPr marL="4763" marR="4763" marT="4763" marB="0" anchor="ctr">
                    <a:solidFill>
                      <a:srgbClr val="CAEECA"/>
                    </a:solidFill>
                  </a:tcPr>
                </a:tc>
                <a:tc>
                  <a:txBody>
                    <a:bodyPr/>
                    <a:lstStyle/>
                    <a:p>
                      <a:pPr algn="ctr" fontAlgn="b"/>
                      <a:r>
                        <a:rPr lang="en-US" sz="1800" b="0" i="0" u="none" strike="noStrike">
                          <a:solidFill>
                            <a:srgbClr val="000000"/>
                          </a:solidFill>
                          <a:effectLst/>
                          <a:latin typeface="Calibri" panose="020F0502020204030204" pitchFamily="34" charset="0"/>
                        </a:rPr>
                        <a:t>28%</a:t>
                      </a:r>
                    </a:p>
                  </a:txBody>
                  <a:tcPr marL="4763" marR="4763" marT="4763" marB="0" anchor="ctr">
                    <a:solidFill>
                      <a:srgbClr val="CAEECA"/>
                    </a:solidFill>
                  </a:tcPr>
                </a:tc>
                <a:extLst>
                  <a:ext uri="{0D108BD9-81ED-4DB2-BD59-A6C34878D82A}">
                    <a16:rowId xmlns:a16="http://schemas.microsoft.com/office/drawing/2014/main" val="265655717"/>
                  </a:ext>
                </a:extLst>
              </a:tr>
              <a:tr h="274320">
                <a:tc>
                  <a:txBody>
                    <a:bodyPr/>
                    <a:lstStyle/>
                    <a:p>
                      <a:pPr algn="r" fontAlgn="b"/>
                      <a:r>
                        <a:rPr lang="en-US" sz="1800" b="0" i="0" u="none" strike="noStrike">
                          <a:solidFill>
                            <a:srgbClr val="000000"/>
                          </a:solidFill>
                          <a:effectLst/>
                          <a:latin typeface="Calibri" panose="020F0502020204030204" pitchFamily="34" charset="0"/>
                        </a:rPr>
                        <a:t>Recuperative Care (Medical Respite)</a:t>
                      </a:r>
                    </a:p>
                  </a:txBody>
                  <a:tcPr marL="4763" marR="4763" marT="4763" marB="0" anchor="b">
                    <a:solidFill>
                      <a:srgbClr val="CAEECA"/>
                    </a:solidFill>
                  </a:tcPr>
                </a:tc>
                <a:tc>
                  <a:txBody>
                    <a:bodyPr/>
                    <a:lstStyle/>
                    <a:p>
                      <a:pPr algn="ctr" fontAlgn="b"/>
                      <a:r>
                        <a:rPr lang="en-US" sz="1800" b="0" i="0" u="none" strike="noStrike">
                          <a:solidFill>
                            <a:srgbClr val="000000"/>
                          </a:solidFill>
                          <a:effectLst/>
                          <a:latin typeface="Calibri" panose="020F0502020204030204" pitchFamily="34" charset="0"/>
                        </a:rPr>
                        <a:t>52%</a:t>
                      </a:r>
                    </a:p>
                  </a:txBody>
                  <a:tcPr marL="4763" marR="4763" marT="4763" marB="0" anchor="ctr">
                    <a:solidFill>
                      <a:srgbClr val="CAEECA"/>
                    </a:solidFill>
                  </a:tcPr>
                </a:tc>
                <a:tc>
                  <a:txBody>
                    <a:bodyPr/>
                    <a:lstStyle/>
                    <a:p>
                      <a:pPr algn="ctr" fontAlgn="b"/>
                      <a:r>
                        <a:rPr lang="en-US" sz="1800" b="0" i="0" u="none" strike="noStrike">
                          <a:solidFill>
                            <a:srgbClr val="000000"/>
                          </a:solidFill>
                          <a:effectLst/>
                          <a:latin typeface="Calibri" panose="020F0502020204030204" pitchFamily="34" charset="0"/>
                        </a:rPr>
                        <a:t>24%</a:t>
                      </a:r>
                    </a:p>
                  </a:txBody>
                  <a:tcPr marL="4763" marR="4763" marT="4763" marB="0" anchor="ctr">
                    <a:solidFill>
                      <a:srgbClr val="CAEECA"/>
                    </a:solidFill>
                  </a:tcPr>
                </a:tc>
                <a:extLst>
                  <a:ext uri="{0D108BD9-81ED-4DB2-BD59-A6C34878D82A}">
                    <a16:rowId xmlns:a16="http://schemas.microsoft.com/office/drawing/2014/main" val="3888952080"/>
                  </a:ext>
                </a:extLst>
              </a:tr>
              <a:tr h="274320">
                <a:tc>
                  <a:txBody>
                    <a:bodyPr/>
                    <a:lstStyle/>
                    <a:p>
                      <a:pPr algn="r" fontAlgn="b"/>
                      <a:r>
                        <a:rPr lang="en-US" sz="1800" b="0" i="0" u="none" strike="noStrike">
                          <a:solidFill>
                            <a:srgbClr val="000000"/>
                          </a:solidFill>
                          <a:effectLst/>
                          <a:latin typeface="Calibri" panose="020F0502020204030204" pitchFamily="34" charset="0"/>
                        </a:rPr>
                        <a:t>Housing Tenancy and Sustaining Services</a:t>
                      </a:r>
                    </a:p>
                  </a:txBody>
                  <a:tcPr marL="4763" marR="4763" marT="4763" marB="0" anchor="b">
                    <a:solidFill>
                      <a:srgbClr val="CAEECA"/>
                    </a:solidFill>
                  </a:tcPr>
                </a:tc>
                <a:tc>
                  <a:txBody>
                    <a:bodyPr/>
                    <a:lstStyle/>
                    <a:p>
                      <a:pPr algn="ctr" fontAlgn="b"/>
                      <a:r>
                        <a:rPr lang="en-US" sz="1800" b="0" i="0" u="none" strike="noStrike">
                          <a:solidFill>
                            <a:srgbClr val="000000"/>
                          </a:solidFill>
                          <a:effectLst/>
                          <a:latin typeface="Calibri" panose="020F0502020204030204" pitchFamily="34" charset="0"/>
                        </a:rPr>
                        <a:t>50%</a:t>
                      </a:r>
                    </a:p>
                  </a:txBody>
                  <a:tcPr marL="4763" marR="4763" marT="4763" marB="0" anchor="ctr">
                    <a:solidFill>
                      <a:srgbClr val="CAEECA"/>
                    </a:solidFill>
                  </a:tcPr>
                </a:tc>
                <a:tc>
                  <a:txBody>
                    <a:bodyPr/>
                    <a:lstStyle/>
                    <a:p>
                      <a:pPr algn="ctr" fontAlgn="b"/>
                      <a:r>
                        <a:rPr lang="en-US" sz="1800" b="0" i="0" u="none" strike="noStrike">
                          <a:solidFill>
                            <a:srgbClr val="000000"/>
                          </a:solidFill>
                          <a:effectLst/>
                          <a:latin typeface="Calibri" panose="020F0502020204030204" pitchFamily="34" charset="0"/>
                        </a:rPr>
                        <a:t>33%</a:t>
                      </a:r>
                    </a:p>
                  </a:txBody>
                  <a:tcPr marL="4763" marR="4763" marT="4763" marB="0" anchor="ctr">
                    <a:solidFill>
                      <a:srgbClr val="CAEECA"/>
                    </a:solidFill>
                  </a:tcPr>
                </a:tc>
                <a:extLst>
                  <a:ext uri="{0D108BD9-81ED-4DB2-BD59-A6C34878D82A}">
                    <a16:rowId xmlns:a16="http://schemas.microsoft.com/office/drawing/2014/main" val="3795277876"/>
                  </a:ext>
                </a:extLst>
              </a:tr>
              <a:tr h="274320">
                <a:tc>
                  <a:txBody>
                    <a:bodyPr/>
                    <a:lstStyle/>
                    <a:p>
                      <a:pPr algn="r" fontAlgn="b"/>
                      <a:r>
                        <a:rPr lang="en-US" sz="1800" b="0" i="0" u="none" strike="noStrike">
                          <a:solidFill>
                            <a:srgbClr val="000000"/>
                          </a:solidFill>
                          <a:effectLst/>
                          <a:latin typeface="Calibri" panose="020F0502020204030204" pitchFamily="34" charset="0"/>
                        </a:rPr>
                        <a:t> Medically-Supportive Food/Medically Tailored Meals</a:t>
                      </a:r>
                    </a:p>
                  </a:txBody>
                  <a:tcPr marL="4763" marR="4763" marT="4763" marB="0" anchor="b">
                    <a:solidFill>
                      <a:schemeClr val="accent3">
                        <a:lumMod val="20000"/>
                        <a:lumOff val="80000"/>
                      </a:schemeClr>
                    </a:solidFill>
                  </a:tcPr>
                </a:tc>
                <a:tc>
                  <a:txBody>
                    <a:bodyPr/>
                    <a:lstStyle/>
                    <a:p>
                      <a:pPr algn="ctr" fontAlgn="b"/>
                      <a:r>
                        <a:rPr lang="en-US" sz="1800" b="0" i="0" u="none" strike="noStrike">
                          <a:solidFill>
                            <a:srgbClr val="000000"/>
                          </a:solidFill>
                          <a:effectLst/>
                          <a:latin typeface="Calibri" panose="020F0502020204030204" pitchFamily="34" charset="0"/>
                        </a:rPr>
                        <a:t>11%</a:t>
                      </a:r>
                    </a:p>
                  </a:txBody>
                  <a:tcPr marL="4763" marR="4763" marT="4763" marB="0" anchor="ctr">
                    <a:solidFill>
                      <a:schemeClr val="accent3">
                        <a:lumMod val="20000"/>
                        <a:lumOff val="80000"/>
                      </a:schemeClr>
                    </a:solidFill>
                  </a:tcPr>
                </a:tc>
                <a:tc>
                  <a:txBody>
                    <a:bodyPr/>
                    <a:lstStyle/>
                    <a:p>
                      <a:pPr algn="ctr" fontAlgn="b"/>
                      <a:r>
                        <a:rPr lang="en-US" sz="1800" b="0" i="0" u="none" strike="noStrike">
                          <a:solidFill>
                            <a:srgbClr val="000000"/>
                          </a:solidFill>
                          <a:effectLst/>
                          <a:latin typeface="Calibri" panose="020F0502020204030204" pitchFamily="34" charset="0"/>
                        </a:rPr>
                        <a:t>80%</a:t>
                      </a:r>
                    </a:p>
                  </a:txBody>
                  <a:tcPr marL="4763" marR="4763" marT="4763" marB="0" anchor="ctr">
                    <a:solidFill>
                      <a:schemeClr val="accent3">
                        <a:lumMod val="20000"/>
                        <a:lumOff val="80000"/>
                      </a:schemeClr>
                    </a:solidFill>
                  </a:tcPr>
                </a:tc>
                <a:extLst>
                  <a:ext uri="{0D108BD9-81ED-4DB2-BD59-A6C34878D82A}">
                    <a16:rowId xmlns:a16="http://schemas.microsoft.com/office/drawing/2014/main" val="207605226"/>
                  </a:ext>
                </a:extLst>
              </a:tr>
              <a:tr h="274320">
                <a:tc>
                  <a:txBody>
                    <a:bodyPr/>
                    <a:lstStyle/>
                    <a:p>
                      <a:pPr algn="r" fontAlgn="b"/>
                      <a:r>
                        <a:rPr lang="en-US" sz="1800" b="0" i="0" u="none" strike="noStrike">
                          <a:solidFill>
                            <a:srgbClr val="000000"/>
                          </a:solidFill>
                          <a:effectLst/>
                          <a:latin typeface="Calibri" panose="020F0502020204030204" pitchFamily="34" charset="0"/>
                        </a:rPr>
                        <a:t>Transportation support for travel to medical services</a:t>
                      </a:r>
                    </a:p>
                  </a:txBody>
                  <a:tcPr marL="4763" marR="4763" marT="4763" marB="0" anchor="b">
                    <a:solidFill>
                      <a:schemeClr val="accent3">
                        <a:lumMod val="20000"/>
                        <a:lumOff val="80000"/>
                      </a:schemeClr>
                    </a:solidFill>
                  </a:tcPr>
                </a:tc>
                <a:tc>
                  <a:txBody>
                    <a:bodyPr/>
                    <a:lstStyle/>
                    <a:p>
                      <a:pPr algn="ctr" fontAlgn="b"/>
                      <a:r>
                        <a:rPr lang="en-US" sz="1800" b="0" i="0" u="none" strike="noStrike">
                          <a:solidFill>
                            <a:srgbClr val="000000"/>
                          </a:solidFill>
                          <a:effectLst/>
                          <a:latin typeface="Calibri" panose="020F0502020204030204" pitchFamily="34" charset="0"/>
                        </a:rPr>
                        <a:t>24%</a:t>
                      </a:r>
                    </a:p>
                  </a:txBody>
                  <a:tcPr marL="4763" marR="4763" marT="4763" marB="0" anchor="ctr">
                    <a:solidFill>
                      <a:schemeClr val="accent3">
                        <a:lumMod val="20000"/>
                        <a:lumOff val="80000"/>
                      </a:schemeClr>
                    </a:solidFill>
                  </a:tcPr>
                </a:tc>
                <a:tc>
                  <a:txBody>
                    <a:bodyPr/>
                    <a:lstStyle/>
                    <a:p>
                      <a:pPr algn="ctr" fontAlgn="b"/>
                      <a:r>
                        <a:rPr lang="en-US" sz="1800" b="0" i="0" u="none" strike="noStrike">
                          <a:solidFill>
                            <a:srgbClr val="000000"/>
                          </a:solidFill>
                          <a:effectLst/>
                          <a:latin typeface="Calibri" panose="020F0502020204030204" pitchFamily="34" charset="0"/>
                        </a:rPr>
                        <a:t>61%</a:t>
                      </a:r>
                    </a:p>
                  </a:txBody>
                  <a:tcPr marL="4763" marR="4763" marT="4763" marB="0" anchor="ctr">
                    <a:solidFill>
                      <a:schemeClr val="accent3">
                        <a:lumMod val="20000"/>
                        <a:lumOff val="80000"/>
                      </a:schemeClr>
                    </a:solidFill>
                  </a:tcPr>
                </a:tc>
                <a:extLst>
                  <a:ext uri="{0D108BD9-81ED-4DB2-BD59-A6C34878D82A}">
                    <a16:rowId xmlns:a16="http://schemas.microsoft.com/office/drawing/2014/main" val="493043774"/>
                  </a:ext>
                </a:extLst>
              </a:tr>
              <a:tr h="274320">
                <a:tc>
                  <a:txBody>
                    <a:bodyPr/>
                    <a:lstStyle/>
                    <a:p>
                      <a:pPr algn="r" fontAlgn="b"/>
                      <a:r>
                        <a:rPr lang="en-US" sz="1800" b="0" i="0" u="none" strike="noStrike">
                          <a:solidFill>
                            <a:srgbClr val="000000"/>
                          </a:solidFill>
                          <a:effectLst/>
                          <a:latin typeface="Calibri" panose="020F0502020204030204" pitchFamily="34" charset="0"/>
                        </a:rPr>
                        <a:t>Personal Care and Homemaker Services</a:t>
                      </a:r>
                    </a:p>
                  </a:txBody>
                  <a:tcPr marL="4763" marR="4763" marT="4763" marB="0" anchor="b">
                    <a:solidFill>
                      <a:schemeClr val="accent3">
                        <a:lumMod val="20000"/>
                        <a:lumOff val="80000"/>
                      </a:schemeClr>
                    </a:solidFill>
                  </a:tcPr>
                </a:tc>
                <a:tc>
                  <a:txBody>
                    <a:bodyPr/>
                    <a:lstStyle/>
                    <a:p>
                      <a:pPr algn="ctr" fontAlgn="b"/>
                      <a:r>
                        <a:rPr lang="en-US" sz="1800" b="0" i="0" u="none" strike="noStrike">
                          <a:solidFill>
                            <a:srgbClr val="000000"/>
                          </a:solidFill>
                          <a:effectLst/>
                          <a:latin typeface="Calibri" panose="020F0502020204030204" pitchFamily="34" charset="0"/>
                        </a:rPr>
                        <a:t>30%</a:t>
                      </a:r>
                    </a:p>
                  </a:txBody>
                  <a:tcPr marL="4763" marR="4763" marT="4763" marB="0" anchor="ctr">
                    <a:solidFill>
                      <a:schemeClr val="accent3">
                        <a:lumMod val="20000"/>
                        <a:lumOff val="80000"/>
                      </a:schemeClr>
                    </a:solidFill>
                  </a:tcPr>
                </a:tc>
                <a:tc>
                  <a:txBody>
                    <a:bodyPr/>
                    <a:lstStyle/>
                    <a:p>
                      <a:pPr algn="ctr" fontAlgn="b"/>
                      <a:r>
                        <a:rPr lang="en-US" sz="1800" b="0" i="0" u="none" strike="noStrike">
                          <a:solidFill>
                            <a:srgbClr val="000000"/>
                          </a:solidFill>
                          <a:effectLst/>
                          <a:latin typeface="Calibri" panose="020F0502020204030204" pitchFamily="34" charset="0"/>
                        </a:rPr>
                        <a:t>50%</a:t>
                      </a:r>
                    </a:p>
                  </a:txBody>
                  <a:tcPr marL="4763" marR="4763" marT="4763" marB="0" anchor="ctr">
                    <a:solidFill>
                      <a:schemeClr val="accent3">
                        <a:lumMod val="20000"/>
                        <a:lumOff val="80000"/>
                      </a:schemeClr>
                    </a:solidFill>
                  </a:tcPr>
                </a:tc>
                <a:extLst>
                  <a:ext uri="{0D108BD9-81ED-4DB2-BD59-A6C34878D82A}">
                    <a16:rowId xmlns:a16="http://schemas.microsoft.com/office/drawing/2014/main" val="2353920136"/>
                  </a:ext>
                </a:extLst>
              </a:tr>
              <a:tr h="274320">
                <a:tc>
                  <a:txBody>
                    <a:bodyPr/>
                    <a:lstStyle/>
                    <a:p>
                      <a:pPr algn="r" fontAlgn="b"/>
                      <a:r>
                        <a:rPr lang="en-US" sz="1800" b="0" i="0" u="none" strike="noStrike">
                          <a:solidFill>
                            <a:srgbClr val="000000"/>
                          </a:solidFill>
                          <a:effectLst/>
                          <a:latin typeface="Calibri" panose="020F0502020204030204" pitchFamily="34" charset="0"/>
                        </a:rPr>
                        <a:t>Domestic Violence support</a:t>
                      </a:r>
                    </a:p>
                  </a:txBody>
                  <a:tcPr marL="4763" marR="4763" marT="4763" marB="0" anchor="b">
                    <a:solidFill>
                      <a:schemeClr val="accent3">
                        <a:lumMod val="20000"/>
                        <a:lumOff val="80000"/>
                      </a:schemeClr>
                    </a:solidFill>
                  </a:tcPr>
                </a:tc>
                <a:tc>
                  <a:txBody>
                    <a:bodyPr/>
                    <a:lstStyle/>
                    <a:p>
                      <a:pPr algn="ctr" fontAlgn="b"/>
                      <a:r>
                        <a:rPr lang="en-US" sz="1800" b="0" i="0" u="none" strike="noStrike">
                          <a:solidFill>
                            <a:srgbClr val="000000"/>
                          </a:solidFill>
                          <a:effectLst/>
                          <a:latin typeface="Calibri" panose="020F0502020204030204" pitchFamily="34" charset="0"/>
                        </a:rPr>
                        <a:t>37%</a:t>
                      </a:r>
                    </a:p>
                  </a:txBody>
                  <a:tcPr marL="4763" marR="4763" marT="4763" marB="0" anchor="ctr">
                    <a:solidFill>
                      <a:schemeClr val="accent3">
                        <a:lumMod val="20000"/>
                        <a:lumOff val="80000"/>
                      </a:schemeClr>
                    </a:solidFill>
                  </a:tcPr>
                </a:tc>
                <a:tc>
                  <a:txBody>
                    <a:bodyPr/>
                    <a:lstStyle/>
                    <a:p>
                      <a:pPr algn="ctr" fontAlgn="b"/>
                      <a:r>
                        <a:rPr lang="en-US" sz="1800" b="0" i="0" u="none" strike="noStrike">
                          <a:solidFill>
                            <a:srgbClr val="000000"/>
                          </a:solidFill>
                          <a:effectLst/>
                          <a:latin typeface="Calibri" panose="020F0502020204030204" pitchFamily="34" charset="0"/>
                        </a:rPr>
                        <a:t>41%</a:t>
                      </a:r>
                    </a:p>
                  </a:txBody>
                  <a:tcPr marL="4763" marR="4763" marT="4763" marB="0" anchor="ctr">
                    <a:solidFill>
                      <a:schemeClr val="accent3">
                        <a:lumMod val="20000"/>
                        <a:lumOff val="80000"/>
                      </a:schemeClr>
                    </a:solidFill>
                  </a:tcPr>
                </a:tc>
                <a:extLst>
                  <a:ext uri="{0D108BD9-81ED-4DB2-BD59-A6C34878D82A}">
                    <a16:rowId xmlns:a16="http://schemas.microsoft.com/office/drawing/2014/main" val="4026612976"/>
                  </a:ext>
                </a:extLst>
              </a:tr>
              <a:tr h="274320">
                <a:tc>
                  <a:txBody>
                    <a:bodyPr/>
                    <a:lstStyle/>
                    <a:p>
                      <a:pPr algn="r" fontAlgn="b"/>
                      <a:r>
                        <a:rPr lang="en-US" sz="1800" b="0" i="0" u="none" strike="noStrike">
                          <a:solidFill>
                            <a:srgbClr val="000000"/>
                          </a:solidFill>
                          <a:effectLst/>
                          <a:latin typeface="Calibri" panose="020F0502020204030204" pitchFamily="34" charset="0"/>
                        </a:rPr>
                        <a:t>Community Transition Services/Nursing Facility Transition to a Home</a:t>
                      </a:r>
                    </a:p>
                  </a:txBody>
                  <a:tcPr marL="4763" marR="4763" marT="4763" marB="0" anchor="b"/>
                </a:tc>
                <a:tc>
                  <a:txBody>
                    <a:bodyPr/>
                    <a:lstStyle/>
                    <a:p>
                      <a:pPr algn="ctr" fontAlgn="b"/>
                      <a:r>
                        <a:rPr lang="en-US" sz="1800" b="0" i="0" u="none" strike="noStrike">
                          <a:solidFill>
                            <a:srgbClr val="000000"/>
                          </a:solidFill>
                          <a:effectLst/>
                          <a:latin typeface="Calibri" panose="020F0502020204030204" pitchFamily="34" charset="0"/>
                        </a:rPr>
                        <a:t>33%</a:t>
                      </a:r>
                    </a:p>
                  </a:txBody>
                  <a:tcPr marL="4763" marR="4763" marT="4763" marB="0" anchor="ctr"/>
                </a:tc>
                <a:tc>
                  <a:txBody>
                    <a:bodyPr/>
                    <a:lstStyle/>
                    <a:p>
                      <a:pPr algn="ctr" fontAlgn="b"/>
                      <a:r>
                        <a:rPr lang="en-US" sz="1800" b="0" i="0" u="none" strike="noStrike">
                          <a:solidFill>
                            <a:srgbClr val="000000"/>
                          </a:solidFill>
                          <a:effectLst/>
                          <a:latin typeface="Calibri" panose="020F0502020204030204" pitchFamily="34" charset="0"/>
                        </a:rPr>
                        <a:t>39%</a:t>
                      </a:r>
                    </a:p>
                  </a:txBody>
                  <a:tcPr marL="4763" marR="4763" marT="4763" marB="0" anchor="ctr"/>
                </a:tc>
                <a:extLst>
                  <a:ext uri="{0D108BD9-81ED-4DB2-BD59-A6C34878D82A}">
                    <a16:rowId xmlns:a16="http://schemas.microsoft.com/office/drawing/2014/main" val="1763686254"/>
                  </a:ext>
                </a:extLst>
              </a:tr>
              <a:tr h="274320">
                <a:tc>
                  <a:txBody>
                    <a:bodyPr/>
                    <a:lstStyle/>
                    <a:p>
                      <a:pPr algn="r" fontAlgn="b"/>
                      <a:r>
                        <a:rPr lang="en-US" sz="1800" b="0" i="0" u="none" strike="noStrike">
                          <a:solidFill>
                            <a:srgbClr val="000000"/>
                          </a:solidFill>
                          <a:effectLst/>
                          <a:latin typeface="Calibri" panose="020F0502020204030204" pitchFamily="34" charset="0"/>
                        </a:rPr>
                        <a:t>Respite Services</a:t>
                      </a:r>
                    </a:p>
                  </a:txBody>
                  <a:tcPr marL="4763" marR="4763" marT="4763" marB="0" anchor="b">
                    <a:noFill/>
                  </a:tcPr>
                </a:tc>
                <a:tc>
                  <a:txBody>
                    <a:bodyPr/>
                    <a:lstStyle/>
                    <a:p>
                      <a:pPr algn="ctr" fontAlgn="b"/>
                      <a:r>
                        <a:rPr lang="en-US" sz="1800" b="0" i="0" u="none" strike="noStrike">
                          <a:solidFill>
                            <a:srgbClr val="000000"/>
                          </a:solidFill>
                          <a:effectLst/>
                          <a:latin typeface="Calibri" panose="020F0502020204030204" pitchFamily="34" charset="0"/>
                        </a:rPr>
                        <a:t>35%</a:t>
                      </a:r>
                    </a:p>
                  </a:txBody>
                  <a:tcPr marL="4763" marR="4763" marT="4763" marB="0" anchor="ctr">
                    <a:noFill/>
                  </a:tcPr>
                </a:tc>
                <a:tc>
                  <a:txBody>
                    <a:bodyPr/>
                    <a:lstStyle/>
                    <a:p>
                      <a:pPr algn="ctr" fontAlgn="b"/>
                      <a:r>
                        <a:rPr lang="en-US" sz="1800" b="0" i="0" u="none" strike="noStrike">
                          <a:solidFill>
                            <a:srgbClr val="000000"/>
                          </a:solidFill>
                          <a:effectLst/>
                          <a:latin typeface="Calibri" panose="020F0502020204030204" pitchFamily="34" charset="0"/>
                        </a:rPr>
                        <a:t>37%</a:t>
                      </a:r>
                    </a:p>
                  </a:txBody>
                  <a:tcPr marL="4763" marR="4763" marT="4763" marB="0" anchor="ctr">
                    <a:noFill/>
                  </a:tcPr>
                </a:tc>
                <a:extLst>
                  <a:ext uri="{0D108BD9-81ED-4DB2-BD59-A6C34878D82A}">
                    <a16:rowId xmlns:a16="http://schemas.microsoft.com/office/drawing/2014/main" val="4158731532"/>
                  </a:ext>
                </a:extLst>
              </a:tr>
              <a:tr h="274320">
                <a:tc>
                  <a:txBody>
                    <a:bodyPr/>
                    <a:lstStyle/>
                    <a:p>
                      <a:pPr algn="r" fontAlgn="b"/>
                      <a:r>
                        <a:rPr lang="en-US" sz="1800" b="0" i="0" u="none" strike="noStrike">
                          <a:solidFill>
                            <a:srgbClr val="000000"/>
                          </a:solidFill>
                          <a:effectLst/>
                          <a:latin typeface="Calibri" panose="020F0502020204030204" pitchFamily="34" charset="0"/>
                        </a:rPr>
                        <a:t>Environmental Accessibility Adaptations (Home Modifications)</a:t>
                      </a:r>
                    </a:p>
                  </a:txBody>
                  <a:tcPr marL="4763" marR="4763" marT="4763" marB="0" anchor="b"/>
                </a:tc>
                <a:tc>
                  <a:txBody>
                    <a:bodyPr/>
                    <a:lstStyle/>
                    <a:p>
                      <a:pPr algn="ctr" fontAlgn="b"/>
                      <a:r>
                        <a:rPr lang="en-US" sz="1800" b="0" i="0" u="none" strike="noStrike">
                          <a:solidFill>
                            <a:srgbClr val="000000"/>
                          </a:solidFill>
                          <a:effectLst/>
                          <a:latin typeface="Calibri" panose="020F0502020204030204" pitchFamily="34" charset="0"/>
                        </a:rPr>
                        <a:t>22%</a:t>
                      </a:r>
                    </a:p>
                  </a:txBody>
                  <a:tcPr marL="4763" marR="4763" marT="4763" marB="0" anchor="ctr"/>
                </a:tc>
                <a:tc>
                  <a:txBody>
                    <a:bodyPr/>
                    <a:lstStyle/>
                    <a:p>
                      <a:pPr algn="ctr" fontAlgn="b"/>
                      <a:r>
                        <a:rPr lang="en-US" sz="1800" b="0" i="0" u="none" strike="noStrike">
                          <a:solidFill>
                            <a:srgbClr val="000000"/>
                          </a:solidFill>
                          <a:effectLst/>
                          <a:latin typeface="Calibri" panose="020F0502020204030204" pitchFamily="34" charset="0"/>
                        </a:rPr>
                        <a:t>35%</a:t>
                      </a:r>
                    </a:p>
                  </a:txBody>
                  <a:tcPr marL="4763" marR="4763" marT="4763" marB="0" anchor="ctr"/>
                </a:tc>
                <a:extLst>
                  <a:ext uri="{0D108BD9-81ED-4DB2-BD59-A6C34878D82A}">
                    <a16:rowId xmlns:a16="http://schemas.microsoft.com/office/drawing/2014/main" val="47532689"/>
                  </a:ext>
                </a:extLst>
              </a:tr>
            </a:tbl>
          </a:graphicData>
        </a:graphic>
      </p:graphicFrame>
      <p:sp>
        <p:nvSpPr>
          <p:cNvPr id="4" name="Footer Placeholder 3">
            <a:extLst>
              <a:ext uri="{FF2B5EF4-FFF2-40B4-BE49-F238E27FC236}">
                <a16:creationId xmlns:a16="http://schemas.microsoft.com/office/drawing/2014/main" id="{A42563FA-8C7E-1176-8839-04B37B79B647}"/>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1"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rPr>
              <a:t>SDOH Needs Assessment Survey Results</a:t>
            </a:r>
          </a:p>
        </p:txBody>
      </p:sp>
      <p:sp>
        <p:nvSpPr>
          <p:cNvPr id="5" name="Slide Number Placeholder 4">
            <a:extLst>
              <a:ext uri="{FF2B5EF4-FFF2-40B4-BE49-F238E27FC236}">
                <a16:creationId xmlns:a16="http://schemas.microsoft.com/office/drawing/2014/main" id="{D75D0D1D-F595-07E2-D5B6-DDD117B3626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9FFD16-B25A-457E-9C72-CDC3BAF3ACB3}" type="slidenum">
              <a:rPr kumimoji="0" lang="en-US" sz="900" b="0" i="0" u="none" strike="noStrike" kern="1200" cap="none" spc="51" normalizeH="0" baseline="0" noProof="0" smtClean="0">
                <a:ln>
                  <a:noFill/>
                </a:ln>
                <a:solidFill>
                  <a:srgbClr val="FFFFFF">
                    <a:lumMod val="75000"/>
                  </a:srgb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51"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4DE9359A-F4B7-29D1-4F71-ADFCBCFB53B3}"/>
              </a:ext>
            </a:extLst>
          </p:cNvPr>
          <p:cNvSpPr txBox="1"/>
          <p:nvPr/>
        </p:nvSpPr>
        <p:spPr>
          <a:xfrm>
            <a:off x="923499" y="5846538"/>
            <a:ext cx="8582167" cy="646331"/>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3B3B3B"/>
                </a:solidFill>
                <a:effectLst/>
                <a:uLnTx/>
                <a:uFillTx/>
                <a:latin typeface="Arial" panose="020B0604020202020204"/>
                <a:ea typeface="+mn-ea"/>
                <a:cs typeface="+mn-cs"/>
              </a:rPr>
              <a:t>% Indicating the level of support teams need in each domain to better connect patients to services</a:t>
            </a:r>
          </a:p>
        </p:txBody>
      </p:sp>
      <p:grpSp>
        <p:nvGrpSpPr>
          <p:cNvPr id="6" name="Group 5">
            <a:extLst>
              <a:ext uri="{FF2B5EF4-FFF2-40B4-BE49-F238E27FC236}">
                <a16:creationId xmlns:a16="http://schemas.microsoft.com/office/drawing/2014/main" id="{2CC8151E-8E9A-EB6A-DEB8-73D7601C5BFC}"/>
              </a:ext>
            </a:extLst>
          </p:cNvPr>
          <p:cNvGrpSpPr/>
          <p:nvPr/>
        </p:nvGrpSpPr>
        <p:grpSpPr>
          <a:xfrm>
            <a:off x="9940869" y="6031113"/>
            <a:ext cx="3086448" cy="660451"/>
            <a:chOff x="295704" y="6018419"/>
            <a:chExt cx="3459484" cy="839087"/>
          </a:xfrm>
        </p:grpSpPr>
        <p:pic>
          <p:nvPicPr>
            <p:cNvPr id="7" name="Picture 6">
              <a:extLst>
                <a:ext uri="{FF2B5EF4-FFF2-40B4-BE49-F238E27FC236}">
                  <a16:creationId xmlns:a16="http://schemas.microsoft.com/office/drawing/2014/main" id="{365442A2-418A-B298-D2B0-47D83B38F5C5}"/>
                </a:ext>
              </a:extLst>
            </p:cNvPr>
            <p:cNvPicPr>
              <a:picLocks noChangeAspect="1"/>
            </p:cNvPicPr>
            <p:nvPr/>
          </p:nvPicPr>
          <p:blipFill>
            <a:blip r:embed="rId3"/>
            <a:stretch>
              <a:fillRect/>
            </a:stretch>
          </p:blipFill>
          <p:spPr>
            <a:xfrm>
              <a:off x="295704" y="6072953"/>
              <a:ext cx="2493944" cy="784553"/>
            </a:xfrm>
            <a:prstGeom prst="rect">
              <a:avLst/>
            </a:prstGeom>
          </p:spPr>
        </p:pic>
        <p:pic>
          <p:nvPicPr>
            <p:cNvPr id="8" name="Picture 7">
              <a:extLst>
                <a:ext uri="{FF2B5EF4-FFF2-40B4-BE49-F238E27FC236}">
                  <a16:creationId xmlns:a16="http://schemas.microsoft.com/office/drawing/2014/main" id="{E915C1B2-944B-D9FA-3C3F-3768138DF520}"/>
                </a:ext>
              </a:extLst>
            </p:cNvPr>
            <p:cNvPicPr>
              <a:picLocks noChangeAspect="1"/>
            </p:cNvPicPr>
            <p:nvPr/>
          </p:nvPicPr>
          <p:blipFill rotWithShape="1">
            <a:blip r:embed="rId3"/>
            <a:srcRect l="39173" t="86115"/>
            <a:stretch/>
          </p:blipFill>
          <p:spPr>
            <a:xfrm>
              <a:off x="992089" y="6616905"/>
              <a:ext cx="2160050" cy="217036"/>
            </a:xfrm>
            <a:prstGeom prst="rect">
              <a:avLst/>
            </a:prstGeom>
          </p:spPr>
        </p:pic>
        <p:pic>
          <p:nvPicPr>
            <p:cNvPr id="9" name="Picture 8">
              <a:extLst>
                <a:ext uri="{FF2B5EF4-FFF2-40B4-BE49-F238E27FC236}">
                  <a16:creationId xmlns:a16="http://schemas.microsoft.com/office/drawing/2014/main" id="{C8D9FFFC-F7F9-41D9-8159-BD02CBE848BC}"/>
                </a:ext>
              </a:extLst>
            </p:cNvPr>
            <p:cNvPicPr>
              <a:picLocks noChangeAspect="1"/>
            </p:cNvPicPr>
            <p:nvPr/>
          </p:nvPicPr>
          <p:blipFill rotWithShape="1">
            <a:blip r:embed="rId3"/>
            <a:srcRect l="39173" t="86115"/>
            <a:stretch/>
          </p:blipFill>
          <p:spPr>
            <a:xfrm>
              <a:off x="2780788" y="6018419"/>
              <a:ext cx="974400" cy="815522"/>
            </a:xfrm>
            <a:prstGeom prst="rect">
              <a:avLst/>
            </a:prstGeom>
          </p:spPr>
        </p:pic>
      </p:grpSp>
    </p:spTree>
    <p:extLst>
      <p:ext uri="{BB962C8B-B14F-4D97-AF65-F5344CB8AC3E}">
        <p14:creationId xmlns:p14="http://schemas.microsoft.com/office/powerpoint/2010/main" val="997223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0C2D-72E7-87F8-4C62-0549550A0584}"/>
              </a:ext>
            </a:extLst>
          </p:cNvPr>
          <p:cNvSpPr>
            <a:spLocks noGrp="1"/>
          </p:cNvSpPr>
          <p:nvPr>
            <p:ph type="title"/>
          </p:nvPr>
        </p:nvSpPr>
        <p:spPr/>
        <p:txBody>
          <a:bodyPr/>
          <a:lstStyle/>
          <a:p>
            <a:r>
              <a:rPr lang="en-US">
                <a:solidFill>
                  <a:srgbClr val="153753"/>
                </a:solidFill>
              </a:rPr>
              <a:t>SDOH Challenges Faced by Hospitals: </a:t>
            </a:r>
          </a:p>
        </p:txBody>
      </p:sp>
      <p:sp>
        <p:nvSpPr>
          <p:cNvPr id="3" name="Content Placeholder 2">
            <a:extLst>
              <a:ext uri="{FF2B5EF4-FFF2-40B4-BE49-F238E27FC236}">
                <a16:creationId xmlns:a16="http://schemas.microsoft.com/office/drawing/2014/main" id="{1541749C-0037-E569-4936-6E2B8CCB85EA}"/>
              </a:ext>
            </a:extLst>
          </p:cNvPr>
          <p:cNvSpPr>
            <a:spLocks noGrp="1"/>
          </p:cNvSpPr>
          <p:nvPr>
            <p:ph sz="half" idx="1"/>
          </p:nvPr>
        </p:nvSpPr>
        <p:spPr/>
        <p:txBody>
          <a:bodyPr>
            <a:normAutofit fontScale="92500"/>
          </a:bodyPr>
          <a:lstStyle/>
          <a:p>
            <a:r>
              <a:rPr lang="en-US" sz="1800" b="1">
                <a:solidFill>
                  <a:srgbClr val="000000"/>
                </a:solidFill>
                <a:effectLst/>
                <a:ea typeface="Times New Roman" panose="02020603050405020304" pitchFamily="18" charset="0"/>
              </a:rPr>
              <a:t>What is your greatest challenge when connecting patients to SDOH services and how could a collaborative help solve this challenge?</a:t>
            </a:r>
          </a:p>
          <a:p>
            <a:pPr marL="285750" indent="-285750">
              <a:buFont typeface="Arial" panose="020B0604020202020204" pitchFamily="34" charset="0"/>
              <a:buChar char="•"/>
            </a:pPr>
            <a:r>
              <a:rPr lang="en-US" sz="1800">
                <a:effectLst/>
                <a:ea typeface="Times New Roman" panose="02020603050405020304" pitchFamily="18" charset="0"/>
              </a:rPr>
              <a:t>Communication Coordination with CHOs </a:t>
            </a:r>
          </a:p>
          <a:p>
            <a:pPr marL="285750" indent="-285750">
              <a:buFont typeface="Arial" panose="020B0604020202020204" pitchFamily="34" charset="0"/>
              <a:buChar char="•"/>
            </a:pPr>
            <a:r>
              <a:rPr lang="en-US" sz="1800">
                <a:effectLst/>
                <a:ea typeface="Times New Roman" panose="02020603050405020304" pitchFamily="18" charset="0"/>
              </a:rPr>
              <a:t>Access and Eligibility</a:t>
            </a:r>
          </a:p>
          <a:p>
            <a:pPr marL="285750" indent="-285750">
              <a:buFont typeface="Arial" panose="020B0604020202020204" pitchFamily="34" charset="0"/>
              <a:buChar char="•"/>
            </a:pPr>
            <a:r>
              <a:rPr lang="en-US" sz="1800">
                <a:effectLst/>
                <a:ea typeface="Times New Roman" panose="02020603050405020304" pitchFamily="18" charset="0"/>
              </a:rPr>
              <a:t>Housing and Additional Support</a:t>
            </a:r>
          </a:p>
          <a:p>
            <a:r>
              <a:rPr lang="en-US" sz="1800" b="1">
                <a:solidFill>
                  <a:srgbClr val="000000"/>
                </a:solidFill>
                <a:effectLst/>
                <a:ea typeface="Aptos" panose="020B0004020202020204" pitchFamily="34" charset="0"/>
                <a:cs typeface="Arial" panose="020B0604020202020204" pitchFamily="34" charset="0"/>
              </a:rPr>
              <a:t>What is your greatest challenge or concern related to relationship building with community providers offering SDOH services and how could a collaborative help address this challenge?</a:t>
            </a:r>
          </a:p>
          <a:p>
            <a:pPr marL="285750" indent="-285750">
              <a:buFont typeface="Arial" panose="020B0604020202020204" pitchFamily="34" charset="0"/>
              <a:buChar char="•"/>
            </a:pPr>
            <a:r>
              <a:rPr lang="en-US" sz="1800"/>
              <a:t>Communication and coordination with CBOs</a:t>
            </a:r>
          </a:p>
          <a:p>
            <a:pPr marL="285750" indent="-285750">
              <a:buFont typeface="Arial" panose="020B0604020202020204" pitchFamily="34" charset="0"/>
              <a:buChar char="•"/>
            </a:pPr>
            <a:r>
              <a:rPr lang="en-US" sz="1800"/>
              <a:t>Waitlists, access and availability of providers</a:t>
            </a:r>
          </a:p>
          <a:p>
            <a:pPr marL="285750" indent="-285750">
              <a:buFont typeface="Arial" panose="020B0604020202020204" pitchFamily="34" charset="0"/>
              <a:buChar char="•"/>
            </a:pPr>
            <a:r>
              <a:rPr lang="en-US" sz="1800"/>
              <a:t>Eligibility, limited options for Medicaid covered pts</a:t>
            </a:r>
          </a:p>
        </p:txBody>
      </p:sp>
      <p:sp>
        <p:nvSpPr>
          <p:cNvPr id="6" name="Content Placeholder 5">
            <a:extLst>
              <a:ext uri="{FF2B5EF4-FFF2-40B4-BE49-F238E27FC236}">
                <a16:creationId xmlns:a16="http://schemas.microsoft.com/office/drawing/2014/main" id="{A0F4AC32-A32A-8EDF-337E-A3A2A532CEA4}"/>
              </a:ext>
            </a:extLst>
          </p:cNvPr>
          <p:cNvSpPr>
            <a:spLocks noGrp="1"/>
          </p:cNvSpPr>
          <p:nvPr>
            <p:ph sz="half" idx="2"/>
          </p:nvPr>
        </p:nvSpPr>
        <p:spPr/>
        <p:txBody>
          <a:bodyPr>
            <a:normAutofit fontScale="92500"/>
          </a:bodyPr>
          <a:lstStyle/>
          <a:p>
            <a:r>
              <a:rPr lang="en-US" sz="1800" b="1">
                <a:solidFill>
                  <a:srgbClr val="000000"/>
                </a:solidFill>
                <a:effectLst/>
                <a:ea typeface="Aptos" panose="020B0004020202020204" pitchFamily="34" charset="0"/>
                <a:cs typeface="Arial" panose="020B0604020202020204" pitchFamily="34" charset="0"/>
              </a:rPr>
              <a:t>What barriers or challenges do you face when implementing and sustaining SDOH initiatives across your organization or in your department and what support do you need to address these challenges?</a:t>
            </a:r>
          </a:p>
          <a:p>
            <a:pPr marL="285750" indent="-285750">
              <a:buFont typeface="Arial" panose="020B0604020202020204" pitchFamily="34" charset="0"/>
              <a:buChar char="•"/>
            </a:pPr>
            <a:r>
              <a:rPr lang="en-US" sz="1800">
                <a:solidFill>
                  <a:srgbClr val="000000"/>
                </a:solidFill>
                <a:effectLst/>
                <a:ea typeface="Times New Roman" panose="02020603050405020304" pitchFamily="18" charset="0"/>
              </a:rPr>
              <a:t>Staff </a:t>
            </a:r>
            <a:r>
              <a:rPr lang="en-US" sz="1800">
                <a:solidFill>
                  <a:srgbClr val="000000"/>
                </a:solidFill>
                <a:ea typeface="Times New Roman" panose="02020603050405020304" pitchFamily="18" charset="0"/>
              </a:rPr>
              <a:t>time / capacity</a:t>
            </a:r>
          </a:p>
          <a:p>
            <a:pPr marL="285750" indent="-285750">
              <a:buFont typeface="Arial" panose="020B0604020202020204" pitchFamily="34" charset="0"/>
              <a:buChar char="•"/>
            </a:pPr>
            <a:r>
              <a:rPr lang="en-US" sz="1800">
                <a:solidFill>
                  <a:srgbClr val="000000"/>
                </a:solidFill>
                <a:effectLst/>
                <a:ea typeface="Times New Roman" panose="02020603050405020304" pitchFamily="18" charset="0"/>
              </a:rPr>
              <a:t>Data sharing challenges</a:t>
            </a:r>
            <a:endParaRPr lang="en-US" sz="1800" b="1">
              <a:solidFill>
                <a:srgbClr val="000000"/>
              </a:solidFill>
              <a:effectLst/>
              <a:ea typeface="Aptos" panose="020B0004020202020204" pitchFamily="34" charset="0"/>
              <a:cs typeface="Arial" panose="020B0604020202020204" pitchFamily="34" charset="0"/>
            </a:endParaRPr>
          </a:p>
          <a:p>
            <a:endParaRPr lang="en-US" sz="1800" b="1">
              <a:solidFill>
                <a:srgbClr val="000000"/>
              </a:solidFill>
              <a:ea typeface="Aptos" panose="020B0004020202020204" pitchFamily="34" charset="0"/>
              <a:cs typeface="Arial" panose="020B0604020202020204" pitchFamily="34" charset="0"/>
            </a:endParaRPr>
          </a:p>
          <a:p>
            <a:r>
              <a:rPr lang="en-US" sz="1800" b="1">
                <a:solidFill>
                  <a:srgbClr val="000000"/>
                </a:solidFill>
                <a:effectLst/>
                <a:ea typeface="Aptos" panose="020B0004020202020204" pitchFamily="34" charset="0"/>
                <a:cs typeface="Arial" panose="020B0604020202020204" pitchFamily="34" charset="0"/>
              </a:rPr>
              <a:t>What type of training or resource does your facility most need to promote health equity related to SDOH?</a:t>
            </a:r>
          </a:p>
          <a:p>
            <a:pPr marL="285750" indent="-285750">
              <a:buFont typeface="Arial" panose="020B0604020202020204" pitchFamily="34" charset="0"/>
              <a:buChar char="•"/>
            </a:pPr>
            <a:r>
              <a:rPr lang="en-US" sz="1800">
                <a:solidFill>
                  <a:srgbClr val="000000"/>
                </a:solidFill>
              </a:rPr>
              <a:t>Staff training</a:t>
            </a:r>
          </a:p>
          <a:p>
            <a:pPr marL="285750" indent="-285750">
              <a:buFont typeface="Arial" panose="020B0604020202020204" pitchFamily="34" charset="0"/>
              <a:buChar char="•"/>
            </a:pPr>
            <a:r>
              <a:rPr lang="en-US" sz="1800">
                <a:solidFill>
                  <a:srgbClr val="000000"/>
                </a:solidFill>
              </a:rPr>
              <a:t>County Specific job aid of all available resources</a:t>
            </a:r>
          </a:p>
          <a:p>
            <a:endParaRPr lang="en-US" sz="1800"/>
          </a:p>
        </p:txBody>
      </p:sp>
      <p:sp>
        <p:nvSpPr>
          <p:cNvPr id="4" name="Footer Placeholder 3">
            <a:extLst>
              <a:ext uri="{FF2B5EF4-FFF2-40B4-BE49-F238E27FC236}">
                <a16:creationId xmlns:a16="http://schemas.microsoft.com/office/drawing/2014/main" id="{44905E04-9A61-B5A8-9209-13EBAC2ABD3F}"/>
              </a:ext>
            </a:extLst>
          </p:cNvPr>
          <p:cNvSpPr>
            <a:spLocks noGrp="1"/>
          </p:cNvSpPr>
          <p:nvPr>
            <p:ph type="ftr" sz="quarter" idx="11"/>
          </p:nvPr>
        </p:nvSpPr>
        <p:spPr/>
        <p:txBody>
          <a:bodyPr/>
          <a:lstStyle/>
          <a:p>
            <a:r>
              <a:rPr lang="en-US"/>
              <a:t>SDOH Needs Assessment Survey</a:t>
            </a:r>
          </a:p>
        </p:txBody>
      </p:sp>
      <p:sp>
        <p:nvSpPr>
          <p:cNvPr id="5" name="Slide Number Placeholder 4">
            <a:extLst>
              <a:ext uri="{FF2B5EF4-FFF2-40B4-BE49-F238E27FC236}">
                <a16:creationId xmlns:a16="http://schemas.microsoft.com/office/drawing/2014/main" id="{39577159-DDFF-DAC4-16FF-E90F6895764B}"/>
              </a:ext>
            </a:extLst>
          </p:cNvPr>
          <p:cNvSpPr>
            <a:spLocks noGrp="1"/>
          </p:cNvSpPr>
          <p:nvPr>
            <p:ph type="sldNum" sz="quarter" idx="12"/>
          </p:nvPr>
        </p:nvSpPr>
        <p:spPr/>
        <p:txBody>
          <a:bodyPr/>
          <a:lstStyle/>
          <a:p>
            <a:fld id="{899FFD16-B25A-457E-9C72-CDC3BAF3ACB3}" type="slidenum">
              <a:rPr lang="en-US" smtClean="0"/>
              <a:t>18</a:t>
            </a:fld>
            <a:endParaRPr lang="en-US"/>
          </a:p>
        </p:txBody>
      </p:sp>
      <p:grpSp>
        <p:nvGrpSpPr>
          <p:cNvPr id="7" name="Group 6">
            <a:extLst>
              <a:ext uri="{FF2B5EF4-FFF2-40B4-BE49-F238E27FC236}">
                <a16:creationId xmlns:a16="http://schemas.microsoft.com/office/drawing/2014/main" id="{84CC9D27-0DBE-F151-3DB5-8CD0F5BF845F}"/>
              </a:ext>
            </a:extLst>
          </p:cNvPr>
          <p:cNvGrpSpPr/>
          <p:nvPr/>
        </p:nvGrpSpPr>
        <p:grpSpPr>
          <a:xfrm>
            <a:off x="295704" y="6018419"/>
            <a:ext cx="3459484" cy="839087"/>
            <a:chOff x="295704" y="6018419"/>
            <a:chExt cx="3459484" cy="839087"/>
          </a:xfrm>
        </p:grpSpPr>
        <p:pic>
          <p:nvPicPr>
            <p:cNvPr id="8" name="Picture 7">
              <a:extLst>
                <a:ext uri="{FF2B5EF4-FFF2-40B4-BE49-F238E27FC236}">
                  <a16:creationId xmlns:a16="http://schemas.microsoft.com/office/drawing/2014/main" id="{840C15E1-37A8-4A84-0CF4-D38082DE6C60}"/>
                </a:ext>
              </a:extLst>
            </p:cNvPr>
            <p:cNvPicPr>
              <a:picLocks noChangeAspect="1"/>
            </p:cNvPicPr>
            <p:nvPr/>
          </p:nvPicPr>
          <p:blipFill>
            <a:blip r:embed="rId3"/>
            <a:stretch>
              <a:fillRect/>
            </a:stretch>
          </p:blipFill>
          <p:spPr>
            <a:xfrm>
              <a:off x="295704" y="6072953"/>
              <a:ext cx="2493944" cy="784553"/>
            </a:xfrm>
            <a:prstGeom prst="rect">
              <a:avLst/>
            </a:prstGeom>
          </p:spPr>
        </p:pic>
        <p:pic>
          <p:nvPicPr>
            <p:cNvPr id="9" name="Picture 8">
              <a:extLst>
                <a:ext uri="{FF2B5EF4-FFF2-40B4-BE49-F238E27FC236}">
                  <a16:creationId xmlns:a16="http://schemas.microsoft.com/office/drawing/2014/main" id="{9C54D387-5FB2-33BA-E070-FE60DA027CAF}"/>
                </a:ext>
              </a:extLst>
            </p:cNvPr>
            <p:cNvPicPr>
              <a:picLocks noChangeAspect="1"/>
            </p:cNvPicPr>
            <p:nvPr/>
          </p:nvPicPr>
          <p:blipFill rotWithShape="1">
            <a:blip r:embed="rId3"/>
            <a:srcRect l="39173" t="86115"/>
            <a:stretch/>
          </p:blipFill>
          <p:spPr>
            <a:xfrm>
              <a:off x="992089" y="6616905"/>
              <a:ext cx="2160050" cy="217036"/>
            </a:xfrm>
            <a:prstGeom prst="rect">
              <a:avLst/>
            </a:prstGeom>
          </p:spPr>
        </p:pic>
        <p:pic>
          <p:nvPicPr>
            <p:cNvPr id="10" name="Picture 9">
              <a:extLst>
                <a:ext uri="{FF2B5EF4-FFF2-40B4-BE49-F238E27FC236}">
                  <a16:creationId xmlns:a16="http://schemas.microsoft.com/office/drawing/2014/main" id="{003BA24A-B3E6-779C-F5D9-99421DB044B4}"/>
                </a:ext>
              </a:extLst>
            </p:cNvPr>
            <p:cNvPicPr>
              <a:picLocks noChangeAspect="1"/>
            </p:cNvPicPr>
            <p:nvPr/>
          </p:nvPicPr>
          <p:blipFill rotWithShape="1">
            <a:blip r:embed="rId3"/>
            <a:srcRect l="39173" t="86115"/>
            <a:stretch/>
          </p:blipFill>
          <p:spPr>
            <a:xfrm>
              <a:off x="2780788" y="6018419"/>
              <a:ext cx="974400" cy="815522"/>
            </a:xfrm>
            <a:prstGeom prst="rect">
              <a:avLst/>
            </a:prstGeom>
          </p:spPr>
        </p:pic>
      </p:grpSp>
    </p:spTree>
    <p:extLst>
      <p:ext uri="{BB962C8B-B14F-4D97-AF65-F5344CB8AC3E}">
        <p14:creationId xmlns:p14="http://schemas.microsoft.com/office/powerpoint/2010/main" val="400420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8524-927B-2AE0-6148-EE4C2C87E4BC}"/>
              </a:ext>
            </a:extLst>
          </p:cNvPr>
          <p:cNvSpPr>
            <a:spLocks noGrp="1"/>
          </p:cNvSpPr>
          <p:nvPr>
            <p:ph type="title"/>
          </p:nvPr>
        </p:nvSpPr>
        <p:spPr/>
        <p:txBody>
          <a:bodyPr/>
          <a:lstStyle/>
          <a:p>
            <a:r>
              <a:rPr lang="en-US"/>
              <a:t>Collaborative Design</a:t>
            </a:r>
          </a:p>
        </p:txBody>
      </p:sp>
      <p:sp>
        <p:nvSpPr>
          <p:cNvPr id="3" name="Text Placeholder 2">
            <a:extLst>
              <a:ext uri="{FF2B5EF4-FFF2-40B4-BE49-F238E27FC236}">
                <a16:creationId xmlns:a16="http://schemas.microsoft.com/office/drawing/2014/main" id="{0FE5114C-4B15-2A6B-9C10-23CE7FFBC6F5}"/>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5D21E21F-CD0A-8826-DBE1-D48D968794B5}"/>
              </a:ext>
            </a:extLst>
          </p:cNvPr>
          <p:cNvSpPr>
            <a:spLocks noGrp="1"/>
          </p:cNvSpPr>
          <p:nvPr>
            <p:ph type="ftr" sz="quarter" idx="11"/>
          </p:nvPr>
        </p:nvSpPr>
        <p:spPr/>
        <p:txBody>
          <a:bodyPr/>
          <a:lstStyle/>
          <a:p>
            <a:r>
              <a:rPr lang="en-US"/>
              <a:t>Prepared by Public Consulting Group</a:t>
            </a:r>
          </a:p>
        </p:txBody>
      </p:sp>
      <p:sp>
        <p:nvSpPr>
          <p:cNvPr id="5" name="Slide Number Placeholder 4">
            <a:extLst>
              <a:ext uri="{FF2B5EF4-FFF2-40B4-BE49-F238E27FC236}">
                <a16:creationId xmlns:a16="http://schemas.microsoft.com/office/drawing/2014/main" id="{B2D0519C-0A6F-9D28-B3E4-8871B4BA912D}"/>
              </a:ext>
            </a:extLst>
          </p:cNvPr>
          <p:cNvSpPr>
            <a:spLocks noGrp="1"/>
          </p:cNvSpPr>
          <p:nvPr>
            <p:ph type="sldNum" sz="quarter" idx="12"/>
          </p:nvPr>
        </p:nvSpPr>
        <p:spPr/>
        <p:txBody>
          <a:bodyPr/>
          <a:lstStyle/>
          <a:p>
            <a:fld id="{5A774AA6-F414-4EAB-B971-BC2BDCB0FD3E}" type="slidenum">
              <a:rPr lang="en-US" smtClean="0"/>
              <a:t>19</a:t>
            </a:fld>
            <a:endParaRPr lang="en-US"/>
          </a:p>
        </p:txBody>
      </p:sp>
    </p:spTree>
    <p:extLst>
      <p:ext uri="{BB962C8B-B14F-4D97-AF65-F5344CB8AC3E}">
        <p14:creationId xmlns:p14="http://schemas.microsoft.com/office/powerpoint/2010/main" val="2203842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DC9896-7EE3-4FF3-B6C5-F4A54ED32AB7}"/>
              </a:ext>
            </a:extLst>
          </p:cNvPr>
          <p:cNvSpPr txBox="1">
            <a:spLocks noGrp="1"/>
          </p:cNvSpPr>
          <p:nvPr>
            <p:ph type="title"/>
          </p:nvPr>
        </p:nvSpPr>
        <p:spPr>
          <a:xfrm>
            <a:off x="585107" y="292216"/>
            <a:ext cx="7886700" cy="646331"/>
          </a:xfrm>
          <a:prstGeom prst="rect">
            <a:avLst/>
          </a:prstGeom>
          <a:noFill/>
        </p:spPr>
        <p:txBody>
          <a:bodyPr wrap="square" rtlCol="0">
            <a:spAutoFit/>
          </a:bodyPr>
          <a:lstStyle/>
          <a:p>
            <a:pPr defTabSz="914400">
              <a:lnSpc>
                <a:spcPct val="100000"/>
              </a:lnSpc>
              <a:spcBef>
                <a:spcPts val="0"/>
              </a:spcBef>
              <a:defRPr/>
            </a:pPr>
            <a:r>
              <a:rPr lang="en-US">
                <a:solidFill>
                  <a:srgbClr val="153753"/>
                </a:solidFill>
              </a:rPr>
              <a:t>DOH Leadership</a:t>
            </a:r>
          </a:p>
        </p:txBody>
      </p:sp>
      <p:sp>
        <p:nvSpPr>
          <p:cNvPr id="6" name="Footer Placeholder 5">
            <a:extLst>
              <a:ext uri="{FF2B5EF4-FFF2-40B4-BE49-F238E27FC236}">
                <a16:creationId xmlns:a16="http://schemas.microsoft.com/office/drawing/2014/main" id="{34050F40-8C5B-4937-9BE3-103951439281}"/>
              </a:ext>
            </a:extLst>
          </p:cNvPr>
          <p:cNvSpPr>
            <a:spLocks noGrp="1"/>
          </p:cNvSpPr>
          <p:nvPr>
            <p:ph type="ftr" sz="quarter" idx="11"/>
          </p:nvPr>
        </p:nvSpPr>
        <p:spPr/>
        <p:txBody>
          <a:bodyPr/>
          <a:lstStyle/>
          <a:p>
            <a:pPr>
              <a:defRPr/>
            </a:pPr>
            <a:r>
              <a:rPr lang="en-US">
                <a:solidFill>
                  <a:prstClr val="black">
                    <a:tint val="75000"/>
                  </a:prstClr>
                </a:solidFill>
                <a:latin typeface="Calibri" panose="020F0502020204030204"/>
              </a:rPr>
              <a:t>Prepared by Public Consulting Group</a:t>
            </a:r>
          </a:p>
        </p:txBody>
      </p:sp>
      <p:sp>
        <p:nvSpPr>
          <p:cNvPr id="7" name="Slide Number Placeholder 6">
            <a:extLst>
              <a:ext uri="{FF2B5EF4-FFF2-40B4-BE49-F238E27FC236}">
                <a16:creationId xmlns:a16="http://schemas.microsoft.com/office/drawing/2014/main" id="{5D3E26A0-90DC-4E1F-A203-D6882F762736}"/>
              </a:ext>
            </a:extLst>
          </p:cNvPr>
          <p:cNvSpPr>
            <a:spLocks noGrp="1"/>
          </p:cNvSpPr>
          <p:nvPr>
            <p:ph type="sldNum" sz="quarter" idx="12"/>
          </p:nvPr>
        </p:nvSpPr>
        <p:spPr/>
        <p:txBody>
          <a:bodyPr/>
          <a:lstStyle/>
          <a:p>
            <a:pPr>
              <a:defRPr/>
            </a:pPr>
            <a:fld id="{5A774AA6-F414-4EAB-B971-BC2BDCB0FD3E}" type="slidenum">
              <a:rPr lang="en-US" smtClean="0">
                <a:solidFill>
                  <a:prstClr val="black">
                    <a:tint val="75000"/>
                  </a:prstClr>
                </a:solidFill>
                <a:latin typeface="Calibri" panose="020F0502020204030204"/>
              </a:rPr>
              <a:pPr>
                <a:defRPr/>
              </a:pPr>
              <a:t>2</a:t>
            </a:fld>
            <a:endParaRPr lang="en-US">
              <a:solidFill>
                <a:prstClr val="black">
                  <a:tint val="75000"/>
                </a:prstClr>
              </a:solidFill>
              <a:latin typeface="Calibri" panose="020F0502020204030204"/>
            </a:endParaRPr>
          </a:p>
        </p:txBody>
      </p:sp>
      <p:sp>
        <p:nvSpPr>
          <p:cNvPr id="9" name="TextBox 8">
            <a:extLst>
              <a:ext uri="{FF2B5EF4-FFF2-40B4-BE49-F238E27FC236}">
                <a16:creationId xmlns:a16="http://schemas.microsoft.com/office/drawing/2014/main" id="{CA73F051-7234-464B-9CDE-4A2A22118E48}"/>
              </a:ext>
            </a:extLst>
          </p:cNvPr>
          <p:cNvSpPr txBox="1"/>
          <p:nvPr/>
        </p:nvSpPr>
        <p:spPr>
          <a:xfrm>
            <a:off x="6373934" y="3886093"/>
            <a:ext cx="3758184" cy="769441"/>
          </a:xfrm>
          <a:prstGeom prst="rect">
            <a:avLst/>
          </a:prstGeom>
          <a:noFill/>
        </p:spPr>
        <p:txBody>
          <a:bodyPr wrap="square" rtlCol="0">
            <a:spAutoFit/>
          </a:bodyPr>
          <a:lstStyle/>
          <a:p>
            <a:pPr algn="ctr"/>
            <a:r>
              <a:rPr lang="en-US" sz="1600" b="1"/>
              <a:t>Jeff Brown</a:t>
            </a:r>
          </a:p>
          <a:p>
            <a:pPr algn="ctr"/>
            <a:r>
              <a:rPr lang="en-US" sz="1400"/>
              <a:t>Deputy Commissioner</a:t>
            </a:r>
          </a:p>
          <a:p>
            <a:pPr algn="ctr"/>
            <a:r>
              <a:rPr lang="en-US" sz="1400"/>
              <a:t>Health Systems, Office of the Commissioner</a:t>
            </a:r>
          </a:p>
        </p:txBody>
      </p:sp>
      <p:sp>
        <p:nvSpPr>
          <p:cNvPr id="10" name="TextBox 9">
            <a:extLst>
              <a:ext uri="{FF2B5EF4-FFF2-40B4-BE49-F238E27FC236}">
                <a16:creationId xmlns:a16="http://schemas.microsoft.com/office/drawing/2014/main" id="{6459D75E-701B-4E56-ADB5-128735964A3A}"/>
              </a:ext>
            </a:extLst>
          </p:cNvPr>
          <p:cNvSpPr txBox="1"/>
          <p:nvPr/>
        </p:nvSpPr>
        <p:spPr>
          <a:xfrm>
            <a:off x="2341418" y="3886093"/>
            <a:ext cx="3754581" cy="769441"/>
          </a:xfrm>
          <a:prstGeom prst="rect">
            <a:avLst/>
          </a:prstGeom>
          <a:noFill/>
        </p:spPr>
        <p:txBody>
          <a:bodyPr wrap="square" rtlCol="0">
            <a:spAutoFit/>
          </a:bodyPr>
          <a:lstStyle/>
          <a:p>
            <a:pPr algn="ctr"/>
            <a:r>
              <a:rPr lang="it-IT" sz="1600" b="1"/>
              <a:t>Thalia Sirjue</a:t>
            </a:r>
          </a:p>
          <a:p>
            <a:pPr algn="ctr"/>
            <a:r>
              <a:rPr lang="en-US" sz="1400"/>
              <a:t>Chief of Staff</a:t>
            </a:r>
          </a:p>
          <a:p>
            <a:pPr algn="ctr"/>
            <a:r>
              <a:rPr lang="en-US" sz="1400"/>
              <a:t>Health Systems, Office of the Commissioner</a:t>
            </a:r>
          </a:p>
        </p:txBody>
      </p:sp>
      <p:sp>
        <p:nvSpPr>
          <p:cNvPr id="11" name="TextBox 10">
            <a:extLst>
              <a:ext uri="{FF2B5EF4-FFF2-40B4-BE49-F238E27FC236}">
                <a16:creationId xmlns:a16="http://schemas.microsoft.com/office/drawing/2014/main" id="{5D21F17F-2BDE-4AE6-B9C8-05ECA9E8F7DE}"/>
              </a:ext>
            </a:extLst>
          </p:cNvPr>
          <p:cNvSpPr txBox="1"/>
          <p:nvPr/>
        </p:nvSpPr>
        <p:spPr>
          <a:xfrm>
            <a:off x="2341418" y="4848672"/>
            <a:ext cx="3758184" cy="769441"/>
          </a:xfrm>
          <a:prstGeom prst="rect">
            <a:avLst/>
          </a:prstGeom>
          <a:noFill/>
        </p:spPr>
        <p:txBody>
          <a:bodyPr wrap="square" rtlCol="0">
            <a:spAutoFit/>
          </a:bodyPr>
          <a:lstStyle/>
          <a:p>
            <a:pPr algn="ctr"/>
            <a:r>
              <a:rPr lang="en-US" sz="1600" b="1"/>
              <a:t>Noah Glyn</a:t>
            </a:r>
          </a:p>
          <a:p>
            <a:pPr algn="ctr"/>
            <a:r>
              <a:rPr lang="en-US" sz="1400"/>
              <a:t>Executive Director</a:t>
            </a:r>
          </a:p>
          <a:p>
            <a:pPr algn="ctr"/>
            <a:r>
              <a:rPr lang="en-US" sz="1400"/>
              <a:t>Office of Health Care Financing</a:t>
            </a:r>
            <a:endParaRPr lang="en-US" sz="1600"/>
          </a:p>
        </p:txBody>
      </p:sp>
      <p:sp>
        <p:nvSpPr>
          <p:cNvPr id="12" name="TextBox 11">
            <a:extLst>
              <a:ext uri="{FF2B5EF4-FFF2-40B4-BE49-F238E27FC236}">
                <a16:creationId xmlns:a16="http://schemas.microsoft.com/office/drawing/2014/main" id="{AB0D78B3-521E-413F-A1DA-9B12B593E7A0}"/>
              </a:ext>
            </a:extLst>
          </p:cNvPr>
          <p:cNvSpPr txBox="1"/>
          <p:nvPr/>
        </p:nvSpPr>
        <p:spPr>
          <a:xfrm>
            <a:off x="6373934" y="4876292"/>
            <a:ext cx="3758184" cy="769441"/>
          </a:xfrm>
          <a:prstGeom prst="rect">
            <a:avLst/>
          </a:prstGeom>
          <a:noFill/>
        </p:spPr>
        <p:txBody>
          <a:bodyPr wrap="square" rtlCol="0">
            <a:spAutoFit/>
          </a:bodyPr>
          <a:lstStyle/>
          <a:p>
            <a:pPr algn="ctr"/>
            <a:r>
              <a:rPr lang="en-US" sz="1600" b="1"/>
              <a:t>Christina Cartisano</a:t>
            </a:r>
          </a:p>
          <a:p>
            <a:pPr algn="ctr"/>
            <a:r>
              <a:rPr lang="en-US" sz="1400"/>
              <a:t>Analyst</a:t>
            </a:r>
          </a:p>
          <a:p>
            <a:pPr algn="ctr"/>
            <a:r>
              <a:rPr lang="en-US" sz="1400"/>
              <a:t>Office of Health Care Financing</a:t>
            </a:r>
          </a:p>
        </p:txBody>
      </p:sp>
      <p:pic>
        <p:nvPicPr>
          <p:cNvPr id="3" name="Picture 2" descr="Logo&#10;&#10;Description automatically generated">
            <a:extLst>
              <a:ext uri="{FF2B5EF4-FFF2-40B4-BE49-F238E27FC236}">
                <a16:creationId xmlns:a16="http://schemas.microsoft.com/office/drawing/2014/main" id="{F56E47F9-A3F0-4C3F-B918-BC0331E9C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949" y="1377490"/>
            <a:ext cx="5412101" cy="1366556"/>
          </a:xfrm>
          <a:prstGeom prst="rect">
            <a:avLst/>
          </a:prstGeom>
        </p:spPr>
      </p:pic>
      <p:sp>
        <p:nvSpPr>
          <p:cNvPr id="13" name="TextBox 12">
            <a:extLst>
              <a:ext uri="{FF2B5EF4-FFF2-40B4-BE49-F238E27FC236}">
                <a16:creationId xmlns:a16="http://schemas.microsoft.com/office/drawing/2014/main" id="{6CFB6D3D-CEF3-4506-AAFF-A17AD20FA1DE}"/>
              </a:ext>
            </a:extLst>
          </p:cNvPr>
          <p:cNvSpPr txBox="1"/>
          <p:nvPr/>
        </p:nvSpPr>
        <p:spPr>
          <a:xfrm>
            <a:off x="3774141" y="2964804"/>
            <a:ext cx="4643716" cy="769441"/>
          </a:xfrm>
          <a:prstGeom prst="rect">
            <a:avLst/>
          </a:prstGeom>
          <a:noFill/>
        </p:spPr>
        <p:txBody>
          <a:bodyPr wrap="square" rtlCol="0">
            <a:spAutoFit/>
          </a:bodyPr>
          <a:lstStyle/>
          <a:p>
            <a:pPr algn="ctr"/>
            <a:r>
              <a:rPr lang="it-IT" sz="1600" b="1"/>
              <a:t>Kaitlan Baston</a:t>
            </a:r>
          </a:p>
          <a:p>
            <a:pPr algn="ctr"/>
            <a:r>
              <a:rPr lang="en-US" sz="1400"/>
              <a:t>Commissioner</a:t>
            </a:r>
          </a:p>
          <a:p>
            <a:pPr algn="ctr"/>
            <a:r>
              <a:rPr lang="en-US" sz="1400"/>
              <a:t>Office of the Commissioner</a:t>
            </a:r>
          </a:p>
        </p:txBody>
      </p:sp>
      <p:grpSp>
        <p:nvGrpSpPr>
          <p:cNvPr id="2" name="Group 1">
            <a:extLst>
              <a:ext uri="{FF2B5EF4-FFF2-40B4-BE49-F238E27FC236}">
                <a16:creationId xmlns:a16="http://schemas.microsoft.com/office/drawing/2014/main" id="{0CB45F11-32B0-A38E-3147-73883DD98520}"/>
              </a:ext>
            </a:extLst>
          </p:cNvPr>
          <p:cNvGrpSpPr/>
          <p:nvPr/>
        </p:nvGrpSpPr>
        <p:grpSpPr>
          <a:xfrm>
            <a:off x="295704" y="6018419"/>
            <a:ext cx="3459484" cy="839087"/>
            <a:chOff x="295704" y="6018419"/>
            <a:chExt cx="3459484" cy="839087"/>
          </a:xfrm>
        </p:grpSpPr>
        <p:pic>
          <p:nvPicPr>
            <p:cNvPr id="5" name="Picture 4">
              <a:extLst>
                <a:ext uri="{FF2B5EF4-FFF2-40B4-BE49-F238E27FC236}">
                  <a16:creationId xmlns:a16="http://schemas.microsoft.com/office/drawing/2014/main" id="{06E74818-427B-624B-E6FE-66319BDF6FB1}"/>
                </a:ext>
              </a:extLst>
            </p:cNvPr>
            <p:cNvPicPr>
              <a:picLocks noChangeAspect="1"/>
            </p:cNvPicPr>
            <p:nvPr/>
          </p:nvPicPr>
          <p:blipFill>
            <a:blip r:embed="rId4"/>
            <a:stretch>
              <a:fillRect/>
            </a:stretch>
          </p:blipFill>
          <p:spPr>
            <a:xfrm>
              <a:off x="295704" y="6072953"/>
              <a:ext cx="2493944" cy="784553"/>
            </a:xfrm>
            <a:prstGeom prst="rect">
              <a:avLst/>
            </a:prstGeom>
          </p:spPr>
        </p:pic>
        <p:pic>
          <p:nvPicPr>
            <p:cNvPr id="8" name="Picture 7">
              <a:extLst>
                <a:ext uri="{FF2B5EF4-FFF2-40B4-BE49-F238E27FC236}">
                  <a16:creationId xmlns:a16="http://schemas.microsoft.com/office/drawing/2014/main" id="{4C2F1DB7-1FC9-5336-569C-81889121AC03}"/>
                </a:ext>
              </a:extLst>
            </p:cNvPr>
            <p:cNvPicPr>
              <a:picLocks noChangeAspect="1"/>
            </p:cNvPicPr>
            <p:nvPr/>
          </p:nvPicPr>
          <p:blipFill rotWithShape="1">
            <a:blip r:embed="rId4"/>
            <a:srcRect l="39173" t="86115"/>
            <a:stretch/>
          </p:blipFill>
          <p:spPr>
            <a:xfrm>
              <a:off x="992089" y="6616905"/>
              <a:ext cx="2160050" cy="217036"/>
            </a:xfrm>
            <a:prstGeom prst="rect">
              <a:avLst/>
            </a:prstGeom>
          </p:spPr>
        </p:pic>
        <p:pic>
          <p:nvPicPr>
            <p:cNvPr id="14" name="Picture 13">
              <a:extLst>
                <a:ext uri="{FF2B5EF4-FFF2-40B4-BE49-F238E27FC236}">
                  <a16:creationId xmlns:a16="http://schemas.microsoft.com/office/drawing/2014/main" id="{4707FE4F-4C69-4B23-0BEC-EBAADFEC5035}"/>
                </a:ext>
              </a:extLst>
            </p:cNvPr>
            <p:cNvPicPr>
              <a:picLocks noChangeAspect="1"/>
            </p:cNvPicPr>
            <p:nvPr/>
          </p:nvPicPr>
          <p:blipFill rotWithShape="1">
            <a:blip r:embed="rId4"/>
            <a:srcRect l="39173" t="86115"/>
            <a:stretch/>
          </p:blipFill>
          <p:spPr>
            <a:xfrm>
              <a:off x="2780788" y="6018419"/>
              <a:ext cx="974400" cy="815522"/>
            </a:xfrm>
            <a:prstGeom prst="rect">
              <a:avLst/>
            </a:prstGeom>
          </p:spPr>
        </p:pic>
      </p:grpSp>
      <p:sp>
        <p:nvSpPr>
          <p:cNvPr id="21" name="Rectangle 20">
            <a:extLst>
              <a:ext uri="{FF2B5EF4-FFF2-40B4-BE49-F238E27FC236}">
                <a16:creationId xmlns:a16="http://schemas.microsoft.com/office/drawing/2014/main" id="{38E136B1-FD5E-5883-28BF-3227BE563DB5}"/>
              </a:ext>
            </a:extLst>
          </p:cNvPr>
          <p:cNvSpPr/>
          <p:nvPr/>
        </p:nvSpPr>
        <p:spPr>
          <a:xfrm>
            <a:off x="3531870" y="1513858"/>
            <a:ext cx="3874770" cy="1125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lue text on a black background&#10;&#10;Description automatically generated">
            <a:extLst>
              <a:ext uri="{FF2B5EF4-FFF2-40B4-BE49-F238E27FC236}">
                <a16:creationId xmlns:a16="http://schemas.microsoft.com/office/drawing/2014/main" id="{54DF91AB-2D90-AE4A-01F0-9EAEDCE20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9020" y="1491841"/>
            <a:ext cx="3722110" cy="1169541"/>
          </a:xfrm>
          <a:prstGeom prst="rect">
            <a:avLst/>
          </a:prstGeom>
        </p:spPr>
      </p:pic>
    </p:spTree>
    <p:extLst>
      <p:ext uri="{BB962C8B-B14F-4D97-AF65-F5344CB8AC3E}">
        <p14:creationId xmlns:p14="http://schemas.microsoft.com/office/powerpoint/2010/main" val="3540972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HI| The Breakthrough Series College">
            <a:extLst>
              <a:ext uri="{FF2B5EF4-FFF2-40B4-BE49-F238E27FC236}">
                <a16:creationId xmlns:a16="http://schemas.microsoft.com/office/drawing/2014/main" id="{4B225978-3D05-5320-BBD5-388FEE2011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71" y="-1"/>
            <a:ext cx="12261941" cy="10140287"/>
          </a:xfrm>
          <a:prstGeom prst="rect">
            <a:avLst/>
          </a:prstGeom>
          <a:noFill/>
        </p:spPr>
      </p:pic>
      <p:grpSp>
        <p:nvGrpSpPr>
          <p:cNvPr id="3" name="Group 2">
            <a:extLst>
              <a:ext uri="{FF2B5EF4-FFF2-40B4-BE49-F238E27FC236}">
                <a16:creationId xmlns:a16="http://schemas.microsoft.com/office/drawing/2014/main" id="{2965CE83-EBB3-28D2-1EFC-83A71D0A6495}"/>
              </a:ext>
            </a:extLst>
          </p:cNvPr>
          <p:cNvGrpSpPr/>
          <p:nvPr/>
        </p:nvGrpSpPr>
        <p:grpSpPr>
          <a:xfrm>
            <a:off x="295704" y="6018419"/>
            <a:ext cx="3459484" cy="839087"/>
            <a:chOff x="295704" y="6018419"/>
            <a:chExt cx="3459484" cy="839087"/>
          </a:xfrm>
        </p:grpSpPr>
        <p:pic>
          <p:nvPicPr>
            <p:cNvPr id="7" name="Picture 6">
              <a:extLst>
                <a:ext uri="{FF2B5EF4-FFF2-40B4-BE49-F238E27FC236}">
                  <a16:creationId xmlns:a16="http://schemas.microsoft.com/office/drawing/2014/main" id="{6592A99D-69C7-BB2D-727D-094932C20147}"/>
                </a:ext>
              </a:extLst>
            </p:cNvPr>
            <p:cNvPicPr>
              <a:picLocks noChangeAspect="1"/>
            </p:cNvPicPr>
            <p:nvPr/>
          </p:nvPicPr>
          <p:blipFill>
            <a:blip r:embed="rId4"/>
            <a:stretch>
              <a:fillRect/>
            </a:stretch>
          </p:blipFill>
          <p:spPr>
            <a:xfrm>
              <a:off x="295704" y="6072953"/>
              <a:ext cx="2493944" cy="784553"/>
            </a:xfrm>
            <a:prstGeom prst="rect">
              <a:avLst/>
            </a:prstGeom>
          </p:spPr>
        </p:pic>
        <p:pic>
          <p:nvPicPr>
            <p:cNvPr id="8" name="Picture 7">
              <a:extLst>
                <a:ext uri="{FF2B5EF4-FFF2-40B4-BE49-F238E27FC236}">
                  <a16:creationId xmlns:a16="http://schemas.microsoft.com/office/drawing/2014/main" id="{08CFA1C5-97BB-113B-92D4-CAA6A55DDA00}"/>
                </a:ext>
              </a:extLst>
            </p:cNvPr>
            <p:cNvPicPr>
              <a:picLocks noChangeAspect="1"/>
            </p:cNvPicPr>
            <p:nvPr/>
          </p:nvPicPr>
          <p:blipFill rotWithShape="1">
            <a:blip r:embed="rId4"/>
            <a:srcRect l="39173" t="86115"/>
            <a:stretch/>
          </p:blipFill>
          <p:spPr>
            <a:xfrm>
              <a:off x="992089" y="6616905"/>
              <a:ext cx="2160050" cy="217036"/>
            </a:xfrm>
            <a:prstGeom prst="rect">
              <a:avLst/>
            </a:prstGeom>
          </p:spPr>
        </p:pic>
        <p:pic>
          <p:nvPicPr>
            <p:cNvPr id="9" name="Picture 8">
              <a:extLst>
                <a:ext uri="{FF2B5EF4-FFF2-40B4-BE49-F238E27FC236}">
                  <a16:creationId xmlns:a16="http://schemas.microsoft.com/office/drawing/2014/main" id="{A2FF7FA9-61A7-99DB-554B-67320CC487E2}"/>
                </a:ext>
              </a:extLst>
            </p:cNvPr>
            <p:cNvPicPr>
              <a:picLocks noChangeAspect="1"/>
            </p:cNvPicPr>
            <p:nvPr/>
          </p:nvPicPr>
          <p:blipFill rotWithShape="1">
            <a:blip r:embed="rId4"/>
            <a:srcRect l="39173" t="86115"/>
            <a:stretch/>
          </p:blipFill>
          <p:spPr>
            <a:xfrm>
              <a:off x="2780788" y="6018419"/>
              <a:ext cx="974400" cy="815522"/>
            </a:xfrm>
            <a:prstGeom prst="rect">
              <a:avLst/>
            </a:prstGeom>
          </p:spPr>
        </p:pic>
      </p:grpSp>
      <p:sp>
        <p:nvSpPr>
          <p:cNvPr id="4" name="Footer Placeholder 3">
            <a:extLst>
              <a:ext uri="{FF2B5EF4-FFF2-40B4-BE49-F238E27FC236}">
                <a16:creationId xmlns:a16="http://schemas.microsoft.com/office/drawing/2014/main" id="{8C8D38DB-8ACE-47BF-BA03-DFBF19528B2B}"/>
              </a:ext>
            </a:extLst>
          </p:cNvPr>
          <p:cNvSpPr>
            <a:spLocks noGrp="1"/>
          </p:cNvSpPr>
          <p:nvPr>
            <p:ph type="ftr" sz="quarter" idx="11"/>
          </p:nvPr>
        </p:nvSpPr>
        <p:spPr/>
        <p:txBody>
          <a:bodyPr/>
          <a:lstStyle/>
          <a:p>
            <a:r>
              <a:rPr lang="en-US"/>
              <a:t>Prepared by Public Consulting Group</a:t>
            </a:r>
          </a:p>
        </p:txBody>
      </p:sp>
      <p:sp>
        <p:nvSpPr>
          <p:cNvPr id="5" name="Slide Number Placeholder 4">
            <a:extLst>
              <a:ext uri="{FF2B5EF4-FFF2-40B4-BE49-F238E27FC236}">
                <a16:creationId xmlns:a16="http://schemas.microsoft.com/office/drawing/2014/main" id="{F57D7448-F172-43A7-919B-B9FE0F07819B}"/>
              </a:ext>
            </a:extLst>
          </p:cNvPr>
          <p:cNvSpPr>
            <a:spLocks noGrp="1"/>
          </p:cNvSpPr>
          <p:nvPr>
            <p:ph type="sldNum" sz="quarter" idx="12"/>
          </p:nvPr>
        </p:nvSpPr>
        <p:spPr/>
        <p:txBody>
          <a:bodyPr/>
          <a:lstStyle/>
          <a:p>
            <a:fld id="{5A774AA6-F414-4EAB-B971-BC2BDCB0FD3E}" type="slidenum">
              <a:rPr lang="en-US" smtClean="0"/>
              <a:t>20</a:t>
            </a:fld>
            <a:endParaRPr lang="en-US"/>
          </a:p>
        </p:txBody>
      </p:sp>
      <p:pic>
        <p:nvPicPr>
          <p:cNvPr id="6" name="Picture 5" descr="IHI| The Breakthrough Series College">
            <a:extLst>
              <a:ext uri="{FF2B5EF4-FFF2-40B4-BE49-F238E27FC236}">
                <a16:creationId xmlns:a16="http://schemas.microsoft.com/office/drawing/2014/main" id="{5488AAB9-3F5E-4267-AFE4-7ABF245481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72" y="336508"/>
            <a:ext cx="12261941" cy="7365064"/>
          </a:xfrm>
          <a:prstGeom prst="rect">
            <a:avLst/>
          </a:prstGeom>
          <a:noFill/>
        </p:spPr>
      </p:pic>
      <p:sp>
        <p:nvSpPr>
          <p:cNvPr id="2" name="Title 1">
            <a:extLst>
              <a:ext uri="{FF2B5EF4-FFF2-40B4-BE49-F238E27FC236}">
                <a16:creationId xmlns:a16="http://schemas.microsoft.com/office/drawing/2014/main" id="{FD5D48EF-6292-4B90-9A85-85B9EF71E958}"/>
              </a:ext>
            </a:extLst>
          </p:cNvPr>
          <p:cNvSpPr>
            <a:spLocks noGrp="1"/>
          </p:cNvSpPr>
          <p:nvPr>
            <p:ph type="title"/>
          </p:nvPr>
        </p:nvSpPr>
        <p:spPr>
          <a:xfrm>
            <a:off x="276647" y="336508"/>
            <a:ext cx="5540701" cy="655051"/>
          </a:xfrm>
          <a:solidFill>
            <a:schemeClr val="bg2">
              <a:alpha val="55000"/>
            </a:schemeClr>
          </a:solidFill>
          <a:effectLst>
            <a:outerShdw blurRad="50800" dist="228600" dir="10800000" algn="r" rotWithShape="0">
              <a:prstClr val="black">
                <a:alpha val="0"/>
              </a:prstClr>
            </a:outerShdw>
            <a:softEdge rad="88900"/>
          </a:effectLst>
        </p:spPr>
        <p:txBody>
          <a:bodyPr/>
          <a:lstStyle/>
          <a:p>
            <a:r>
              <a:rPr lang="en-US">
                <a:solidFill>
                  <a:srgbClr val="153753"/>
                </a:solidFill>
              </a:rPr>
              <a:t>Collaborative</a:t>
            </a:r>
            <a:r>
              <a:rPr lang="en-US"/>
              <a:t> </a:t>
            </a:r>
            <a:r>
              <a:rPr lang="en-US">
                <a:solidFill>
                  <a:srgbClr val="153753"/>
                </a:solidFill>
              </a:rPr>
              <a:t>Design </a:t>
            </a:r>
          </a:p>
        </p:txBody>
      </p:sp>
      <p:sp>
        <p:nvSpPr>
          <p:cNvPr id="11" name="Arrow: Right 10">
            <a:extLst>
              <a:ext uri="{FF2B5EF4-FFF2-40B4-BE49-F238E27FC236}">
                <a16:creationId xmlns:a16="http://schemas.microsoft.com/office/drawing/2014/main" id="{2ADC74DD-5C42-5006-CCDF-C4A1D41FDBED}"/>
              </a:ext>
            </a:extLst>
          </p:cNvPr>
          <p:cNvSpPr/>
          <p:nvPr/>
        </p:nvSpPr>
        <p:spPr>
          <a:xfrm>
            <a:off x="2213811" y="1973178"/>
            <a:ext cx="786384" cy="50292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921FD99-5488-6113-A186-D016DFC599B9}"/>
              </a:ext>
            </a:extLst>
          </p:cNvPr>
          <p:cNvSpPr/>
          <p:nvPr/>
        </p:nvSpPr>
        <p:spPr>
          <a:xfrm rot="5400000">
            <a:off x="1895065" y="3428415"/>
            <a:ext cx="784552" cy="499988"/>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836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58B9-D896-4567-8D87-31B66783CA48}"/>
              </a:ext>
            </a:extLst>
          </p:cNvPr>
          <p:cNvSpPr>
            <a:spLocks noGrp="1"/>
          </p:cNvSpPr>
          <p:nvPr>
            <p:ph type="title"/>
          </p:nvPr>
        </p:nvSpPr>
        <p:spPr/>
        <p:txBody>
          <a:bodyPr/>
          <a:lstStyle/>
          <a:p>
            <a:r>
              <a:rPr lang="en-US">
                <a:solidFill>
                  <a:srgbClr val="153753"/>
                </a:solidFill>
              </a:rPr>
              <a:t>SDOHLC Aim</a:t>
            </a:r>
          </a:p>
        </p:txBody>
      </p:sp>
      <p:sp>
        <p:nvSpPr>
          <p:cNvPr id="3" name="Content Placeholder 2">
            <a:extLst>
              <a:ext uri="{FF2B5EF4-FFF2-40B4-BE49-F238E27FC236}">
                <a16:creationId xmlns:a16="http://schemas.microsoft.com/office/drawing/2014/main" id="{6E5BD544-4221-4614-99CF-52501CAFEACA}"/>
              </a:ext>
            </a:extLst>
          </p:cNvPr>
          <p:cNvSpPr>
            <a:spLocks noGrp="1"/>
          </p:cNvSpPr>
          <p:nvPr>
            <p:ph idx="1"/>
          </p:nvPr>
        </p:nvSpPr>
        <p:spPr>
          <a:xfrm>
            <a:off x="311288" y="1253331"/>
            <a:ext cx="11421140" cy="4741523"/>
          </a:xfrm>
        </p:spPr>
        <p:txBody>
          <a:bodyPr>
            <a:normAutofit lnSpcReduction="10000"/>
          </a:bodyPr>
          <a:lstStyle/>
          <a:p>
            <a:pPr marL="0" marR="0" indent="0">
              <a:lnSpc>
                <a:spcPct val="115000"/>
              </a:lnSpc>
              <a:spcBef>
                <a:spcPts val="0"/>
              </a:spcBef>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By February 2025, NJ acute care hospitals participating in QIP-NJ will ensure that at least 50% of patients with an identified social need subsequently initiated services to address that need within 30 days of discharge, ensuring that patients received a trauma-informed and culturally humble care experience at all stages of care. Hospitals will achieve this by implementing best practices in the following drivers: </a:t>
            </a:r>
          </a:p>
          <a:p>
            <a:pPr marL="0" marR="0" indent="0">
              <a:lnSpc>
                <a:spcPct val="115000"/>
              </a:lnSpc>
              <a:spcBef>
                <a:spcPts val="0"/>
              </a:spcBef>
              <a:spcAft>
                <a:spcPts val="800"/>
              </a:spcAft>
              <a:buNone/>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endParaRPr lang="en-US" sz="1800" kern="10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Hospitals will choose to focus their efforts on at least one of the following domains: </a:t>
            </a:r>
          </a:p>
          <a:p>
            <a:pPr marL="342900" marR="0" lvl="0" indent="-342900">
              <a:lnSpc>
                <a:spcPct val="115000"/>
              </a:lnSpc>
              <a:spcBef>
                <a:spcPts val="0"/>
              </a:spcBef>
              <a:spcAft>
                <a:spcPts val="0"/>
              </a:spcAft>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Housing Supports</a:t>
            </a:r>
          </a:p>
          <a:p>
            <a:pPr marL="342900" marR="0" lvl="0" indent="-342900">
              <a:lnSpc>
                <a:spcPct val="115000"/>
              </a:lnSpc>
              <a:spcBef>
                <a:spcPts val="0"/>
              </a:spcBef>
              <a:spcAft>
                <a:spcPts val="0"/>
              </a:spcAft>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Sobering Centers</a:t>
            </a:r>
          </a:p>
          <a:p>
            <a:pPr marL="342900" marR="0" lvl="0" indent="-342900">
              <a:lnSpc>
                <a:spcPct val="115000"/>
              </a:lnSpc>
              <a:spcBef>
                <a:spcPts val="0"/>
              </a:spcBef>
              <a:spcAft>
                <a:spcPts val="0"/>
              </a:spcAft>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Day Habilitation and Respite Services</a:t>
            </a:r>
          </a:p>
          <a:p>
            <a:pPr marL="342900" marR="0" lvl="0" indent="-342900">
              <a:lnSpc>
                <a:spcPct val="115000"/>
              </a:lnSpc>
              <a:spcBef>
                <a:spcPts val="0"/>
              </a:spcBef>
              <a:spcAft>
                <a:spcPts val="0"/>
              </a:spcAft>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Meal Supports</a:t>
            </a:r>
          </a:p>
          <a:p>
            <a:pPr marL="342900" marR="0" lvl="0" indent="-342900">
              <a:lnSpc>
                <a:spcPct val="115000"/>
              </a:lnSpc>
              <a:spcBef>
                <a:spcPts val="0"/>
              </a:spcBef>
              <a:spcAft>
                <a:spcPts val="800"/>
              </a:spcAft>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Transportation Supports</a:t>
            </a:r>
          </a:p>
          <a:p>
            <a:pPr marL="0" indent="0" algn="just" rtl="0" fontAlgn="base">
              <a:buNone/>
            </a:pPr>
            <a:endParaRPr lang="en-US" b="0" i="0">
              <a:solidFill>
                <a:srgbClr val="000000"/>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ED8B77E2-1450-4F8F-963F-66067E471067}"/>
              </a:ext>
            </a:extLst>
          </p:cNvPr>
          <p:cNvSpPr>
            <a:spLocks noGrp="1"/>
          </p:cNvSpPr>
          <p:nvPr>
            <p:ph type="ftr" sz="quarter" idx="11"/>
          </p:nvPr>
        </p:nvSpPr>
        <p:spPr/>
        <p:txBody>
          <a:bodyPr/>
          <a:lstStyle/>
          <a:p>
            <a:r>
              <a:rPr lang="en-US"/>
              <a:t>Prepared by Public Consulting Group</a:t>
            </a:r>
          </a:p>
        </p:txBody>
      </p:sp>
      <p:sp>
        <p:nvSpPr>
          <p:cNvPr id="5" name="Slide Number Placeholder 4">
            <a:extLst>
              <a:ext uri="{FF2B5EF4-FFF2-40B4-BE49-F238E27FC236}">
                <a16:creationId xmlns:a16="http://schemas.microsoft.com/office/drawing/2014/main" id="{CA2ACCAF-D44C-4419-92A4-55BE2CAA7D1E}"/>
              </a:ext>
            </a:extLst>
          </p:cNvPr>
          <p:cNvSpPr>
            <a:spLocks noGrp="1"/>
          </p:cNvSpPr>
          <p:nvPr>
            <p:ph type="sldNum" sz="quarter" idx="12"/>
          </p:nvPr>
        </p:nvSpPr>
        <p:spPr>
          <a:xfrm>
            <a:off x="8932646" y="6356354"/>
            <a:ext cx="2743200" cy="365125"/>
          </a:xfrm>
        </p:spPr>
        <p:txBody>
          <a:bodyPr/>
          <a:lstStyle/>
          <a:p>
            <a:fld id="{5A774AA6-F414-4EAB-B971-BC2BDCB0FD3E}" type="slidenum">
              <a:rPr lang="en-US" smtClean="0"/>
              <a:t>21</a:t>
            </a:fld>
            <a:endParaRPr lang="en-US"/>
          </a:p>
        </p:txBody>
      </p:sp>
      <p:grpSp>
        <p:nvGrpSpPr>
          <p:cNvPr id="6" name="Group 5">
            <a:extLst>
              <a:ext uri="{FF2B5EF4-FFF2-40B4-BE49-F238E27FC236}">
                <a16:creationId xmlns:a16="http://schemas.microsoft.com/office/drawing/2014/main" id="{761C0C68-1EF6-C07E-1AAA-93894A29D1D5}"/>
              </a:ext>
            </a:extLst>
          </p:cNvPr>
          <p:cNvGrpSpPr/>
          <p:nvPr/>
        </p:nvGrpSpPr>
        <p:grpSpPr>
          <a:xfrm>
            <a:off x="295704" y="6018419"/>
            <a:ext cx="3459484" cy="839087"/>
            <a:chOff x="295704" y="6018419"/>
            <a:chExt cx="3459484" cy="839087"/>
          </a:xfrm>
        </p:grpSpPr>
        <p:pic>
          <p:nvPicPr>
            <p:cNvPr id="7" name="Picture 6">
              <a:extLst>
                <a:ext uri="{FF2B5EF4-FFF2-40B4-BE49-F238E27FC236}">
                  <a16:creationId xmlns:a16="http://schemas.microsoft.com/office/drawing/2014/main" id="{DBF324A1-9DD5-B801-1D54-9DB224718964}"/>
                </a:ext>
              </a:extLst>
            </p:cNvPr>
            <p:cNvPicPr>
              <a:picLocks noChangeAspect="1"/>
            </p:cNvPicPr>
            <p:nvPr/>
          </p:nvPicPr>
          <p:blipFill>
            <a:blip r:embed="rId3"/>
            <a:stretch>
              <a:fillRect/>
            </a:stretch>
          </p:blipFill>
          <p:spPr>
            <a:xfrm>
              <a:off x="295704" y="6072953"/>
              <a:ext cx="2493944" cy="784553"/>
            </a:xfrm>
            <a:prstGeom prst="rect">
              <a:avLst/>
            </a:prstGeom>
          </p:spPr>
        </p:pic>
        <p:pic>
          <p:nvPicPr>
            <p:cNvPr id="8" name="Picture 7">
              <a:extLst>
                <a:ext uri="{FF2B5EF4-FFF2-40B4-BE49-F238E27FC236}">
                  <a16:creationId xmlns:a16="http://schemas.microsoft.com/office/drawing/2014/main" id="{B1D1448A-528F-133E-EA52-382ACEEF1FBD}"/>
                </a:ext>
              </a:extLst>
            </p:cNvPr>
            <p:cNvPicPr>
              <a:picLocks noChangeAspect="1"/>
            </p:cNvPicPr>
            <p:nvPr/>
          </p:nvPicPr>
          <p:blipFill rotWithShape="1">
            <a:blip r:embed="rId3"/>
            <a:srcRect l="39173" t="86115"/>
            <a:stretch/>
          </p:blipFill>
          <p:spPr>
            <a:xfrm>
              <a:off x="992089" y="6616905"/>
              <a:ext cx="2160050" cy="217036"/>
            </a:xfrm>
            <a:prstGeom prst="rect">
              <a:avLst/>
            </a:prstGeom>
          </p:spPr>
        </p:pic>
        <p:pic>
          <p:nvPicPr>
            <p:cNvPr id="9" name="Picture 8">
              <a:extLst>
                <a:ext uri="{FF2B5EF4-FFF2-40B4-BE49-F238E27FC236}">
                  <a16:creationId xmlns:a16="http://schemas.microsoft.com/office/drawing/2014/main" id="{4ECF7176-096C-F103-440C-F4D9647398B2}"/>
                </a:ext>
              </a:extLst>
            </p:cNvPr>
            <p:cNvPicPr>
              <a:picLocks noChangeAspect="1"/>
            </p:cNvPicPr>
            <p:nvPr/>
          </p:nvPicPr>
          <p:blipFill rotWithShape="1">
            <a:blip r:embed="rId3"/>
            <a:srcRect l="39173" t="86115"/>
            <a:stretch/>
          </p:blipFill>
          <p:spPr>
            <a:xfrm>
              <a:off x="2780788" y="6018419"/>
              <a:ext cx="974400" cy="815522"/>
            </a:xfrm>
            <a:prstGeom prst="rect">
              <a:avLst/>
            </a:prstGeom>
          </p:spPr>
        </p:pic>
      </p:grpSp>
      <p:pic>
        <p:nvPicPr>
          <p:cNvPr id="13" name="Picture 12">
            <a:extLst>
              <a:ext uri="{FF2B5EF4-FFF2-40B4-BE49-F238E27FC236}">
                <a16:creationId xmlns:a16="http://schemas.microsoft.com/office/drawing/2014/main" id="{822C9C3C-03F1-C584-D999-75F50927B29F}"/>
              </a:ext>
            </a:extLst>
          </p:cNvPr>
          <p:cNvPicPr>
            <a:picLocks noChangeAspect="1"/>
          </p:cNvPicPr>
          <p:nvPr/>
        </p:nvPicPr>
        <p:blipFill>
          <a:blip r:embed="rId4"/>
          <a:stretch>
            <a:fillRect/>
          </a:stretch>
        </p:blipFill>
        <p:spPr>
          <a:xfrm>
            <a:off x="3241763" y="2705710"/>
            <a:ext cx="1933178" cy="742748"/>
          </a:xfrm>
          <a:prstGeom prst="rect">
            <a:avLst/>
          </a:prstGeom>
        </p:spPr>
      </p:pic>
      <p:pic>
        <p:nvPicPr>
          <p:cNvPr id="15" name="Picture 14">
            <a:extLst>
              <a:ext uri="{FF2B5EF4-FFF2-40B4-BE49-F238E27FC236}">
                <a16:creationId xmlns:a16="http://schemas.microsoft.com/office/drawing/2014/main" id="{3E91E025-CAD0-A449-B60B-E455BCD67125}"/>
              </a:ext>
            </a:extLst>
          </p:cNvPr>
          <p:cNvPicPr>
            <a:picLocks noChangeAspect="1"/>
          </p:cNvPicPr>
          <p:nvPr/>
        </p:nvPicPr>
        <p:blipFill>
          <a:blip r:embed="rId5"/>
          <a:stretch>
            <a:fillRect/>
          </a:stretch>
        </p:blipFill>
        <p:spPr>
          <a:xfrm>
            <a:off x="5377141" y="2725172"/>
            <a:ext cx="1805159" cy="742748"/>
          </a:xfrm>
          <a:prstGeom prst="rect">
            <a:avLst/>
          </a:prstGeom>
        </p:spPr>
      </p:pic>
      <p:pic>
        <p:nvPicPr>
          <p:cNvPr id="17" name="Picture 16">
            <a:extLst>
              <a:ext uri="{FF2B5EF4-FFF2-40B4-BE49-F238E27FC236}">
                <a16:creationId xmlns:a16="http://schemas.microsoft.com/office/drawing/2014/main" id="{3E6B711B-6F5D-5DC4-B6FF-5089FB75F196}"/>
              </a:ext>
            </a:extLst>
          </p:cNvPr>
          <p:cNvPicPr>
            <a:picLocks noChangeAspect="1"/>
          </p:cNvPicPr>
          <p:nvPr/>
        </p:nvPicPr>
        <p:blipFill>
          <a:blip r:embed="rId6"/>
          <a:stretch>
            <a:fillRect/>
          </a:stretch>
        </p:blipFill>
        <p:spPr>
          <a:xfrm>
            <a:off x="7400573" y="2725168"/>
            <a:ext cx="1793330" cy="703834"/>
          </a:xfrm>
          <a:prstGeom prst="rect">
            <a:avLst/>
          </a:prstGeom>
        </p:spPr>
      </p:pic>
      <p:pic>
        <p:nvPicPr>
          <p:cNvPr id="19" name="Picture 18">
            <a:extLst>
              <a:ext uri="{FF2B5EF4-FFF2-40B4-BE49-F238E27FC236}">
                <a16:creationId xmlns:a16="http://schemas.microsoft.com/office/drawing/2014/main" id="{76FAEE89-9733-3A7C-8317-2021D7AFDBF4}"/>
              </a:ext>
            </a:extLst>
          </p:cNvPr>
          <p:cNvPicPr>
            <a:picLocks noChangeAspect="1"/>
          </p:cNvPicPr>
          <p:nvPr/>
        </p:nvPicPr>
        <p:blipFill>
          <a:blip r:embed="rId7"/>
          <a:stretch>
            <a:fillRect/>
          </a:stretch>
        </p:blipFill>
        <p:spPr>
          <a:xfrm>
            <a:off x="9396103" y="2725168"/>
            <a:ext cx="1658342" cy="703832"/>
          </a:xfrm>
          <a:prstGeom prst="rect">
            <a:avLst/>
          </a:prstGeom>
        </p:spPr>
      </p:pic>
      <p:pic>
        <p:nvPicPr>
          <p:cNvPr id="12" name="Picture 11">
            <a:extLst>
              <a:ext uri="{FF2B5EF4-FFF2-40B4-BE49-F238E27FC236}">
                <a16:creationId xmlns:a16="http://schemas.microsoft.com/office/drawing/2014/main" id="{BA81426B-BBA5-469B-C247-78054B124226}"/>
              </a:ext>
            </a:extLst>
          </p:cNvPr>
          <p:cNvPicPr>
            <a:picLocks noChangeAspect="1"/>
          </p:cNvPicPr>
          <p:nvPr/>
        </p:nvPicPr>
        <p:blipFill>
          <a:blip r:embed="rId8"/>
          <a:stretch>
            <a:fillRect/>
          </a:stretch>
        </p:blipFill>
        <p:spPr>
          <a:xfrm>
            <a:off x="811216" y="2725168"/>
            <a:ext cx="2228798" cy="703832"/>
          </a:xfrm>
          <a:prstGeom prst="rect">
            <a:avLst/>
          </a:prstGeom>
        </p:spPr>
      </p:pic>
    </p:spTree>
    <p:extLst>
      <p:ext uri="{BB962C8B-B14F-4D97-AF65-F5344CB8AC3E}">
        <p14:creationId xmlns:p14="http://schemas.microsoft.com/office/powerpoint/2010/main" val="4187373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613F4-DFBB-3D89-1AC3-BF9E54B99DC0}"/>
              </a:ext>
            </a:extLst>
          </p:cNvPr>
          <p:cNvSpPr>
            <a:spLocks noGrp="1"/>
          </p:cNvSpPr>
          <p:nvPr>
            <p:ph type="title"/>
          </p:nvPr>
        </p:nvSpPr>
        <p:spPr/>
        <p:txBody>
          <a:bodyPr/>
          <a:lstStyle/>
          <a:p>
            <a:r>
              <a:rPr lang="en-CA">
                <a:solidFill>
                  <a:srgbClr val="153753"/>
                </a:solidFill>
              </a:rPr>
              <a:t>Collaborative Measurement Strategy</a:t>
            </a:r>
            <a:br>
              <a:rPr lang="en-CA">
                <a:solidFill>
                  <a:srgbClr val="153753"/>
                </a:solidFill>
              </a:rPr>
            </a:br>
            <a:r>
              <a:rPr lang="en-CA">
                <a:solidFill>
                  <a:srgbClr val="56920C"/>
                </a:solidFill>
              </a:rPr>
              <a:t>The Approach</a:t>
            </a:r>
          </a:p>
        </p:txBody>
      </p:sp>
      <p:sp>
        <p:nvSpPr>
          <p:cNvPr id="6" name="Content Placeholder 5">
            <a:extLst>
              <a:ext uri="{FF2B5EF4-FFF2-40B4-BE49-F238E27FC236}">
                <a16:creationId xmlns:a16="http://schemas.microsoft.com/office/drawing/2014/main" id="{C6B7B150-36AD-14D9-11C0-35EF677CDD56}"/>
              </a:ext>
            </a:extLst>
          </p:cNvPr>
          <p:cNvSpPr>
            <a:spLocks noGrp="1"/>
          </p:cNvSpPr>
          <p:nvPr>
            <p:ph idx="1"/>
          </p:nvPr>
        </p:nvSpPr>
        <p:spPr/>
        <p:txBody>
          <a:bodyPr>
            <a:normAutofit/>
          </a:bodyPr>
          <a:lstStyle/>
          <a:p>
            <a:pPr marL="514350" indent="-514350">
              <a:buFont typeface="+mj-lt"/>
              <a:buAutoNum type="arabicPeriod"/>
            </a:pPr>
            <a:r>
              <a:rPr lang="en-US"/>
              <a:t>Align QIP-NJ P4P measures and additional SDOH measures</a:t>
            </a:r>
          </a:p>
          <a:p>
            <a:pPr marL="514350" indent="-514350">
              <a:buFont typeface="+mj-lt"/>
              <a:buAutoNum type="arabicPeriod"/>
            </a:pPr>
            <a:r>
              <a:rPr lang="en-US"/>
              <a:t>Expert panelist recommendations</a:t>
            </a:r>
          </a:p>
          <a:p>
            <a:pPr marL="514350" indent="-514350">
              <a:buFont typeface="+mj-lt"/>
              <a:buAutoNum type="arabicPeriod"/>
            </a:pPr>
            <a:r>
              <a:rPr lang="en-US"/>
              <a:t>Hospital team feasibility pilot test</a:t>
            </a:r>
          </a:p>
          <a:p>
            <a:pPr marL="514350" indent="-514350">
              <a:buFont typeface="+mj-lt"/>
              <a:buAutoNum type="arabicPeriod"/>
            </a:pPr>
            <a:r>
              <a:rPr lang="en-US"/>
              <a:t>Identify a SMALL set of measures, to accommodate timeline</a:t>
            </a:r>
          </a:p>
          <a:p>
            <a:pPr marL="514350" indent="-514350">
              <a:buFont typeface="+mj-lt"/>
              <a:buAutoNum type="arabicPeriod"/>
            </a:pPr>
            <a:r>
              <a:rPr lang="en-US"/>
              <a:t>Recommend tangible data collection and tracking strategies</a:t>
            </a:r>
          </a:p>
        </p:txBody>
      </p:sp>
      <p:grpSp>
        <p:nvGrpSpPr>
          <p:cNvPr id="15" name="Group 14">
            <a:extLst>
              <a:ext uri="{FF2B5EF4-FFF2-40B4-BE49-F238E27FC236}">
                <a16:creationId xmlns:a16="http://schemas.microsoft.com/office/drawing/2014/main" id="{4A94D48A-426E-2836-3A2E-637737729E3D}"/>
              </a:ext>
            </a:extLst>
          </p:cNvPr>
          <p:cNvGrpSpPr/>
          <p:nvPr/>
        </p:nvGrpSpPr>
        <p:grpSpPr>
          <a:xfrm>
            <a:off x="115230" y="6130066"/>
            <a:ext cx="3459484" cy="839087"/>
            <a:chOff x="295704" y="6018419"/>
            <a:chExt cx="3459484" cy="839087"/>
          </a:xfrm>
        </p:grpSpPr>
        <p:pic>
          <p:nvPicPr>
            <p:cNvPr id="16" name="Picture 15">
              <a:extLst>
                <a:ext uri="{FF2B5EF4-FFF2-40B4-BE49-F238E27FC236}">
                  <a16:creationId xmlns:a16="http://schemas.microsoft.com/office/drawing/2014/main" id="{65C34646-3A23-F459-4F91-61DA709E192D}"/>
                </a:ext>
              </a:extLst>
            </p:cNvPr>
            <p:cNvPicPr>
              <a:picLocks noChangeAspect="1"/>
            </p:cNvPicPr>
            <p:nvPr/>
          </p:nvPicPr>
          <p:blipFill>
            <a:blip r:embed="rId3"/>
            <a:stretch>
              <a:fillRect/>
            </a:stretch>
          </p:blipFill>
          <p:spPr>
            <a:xfrm>
              <a:off x="295704" y="6072953"/>
              <a:ext cx="2493944" cy="784553"/>
            </a:xfrm>
            <a:prstGeom prst="rect">
              <a:avLst/>
            </a:prstGeom>
          </p:spPr>
        </p:pic>
        <p:pic>
          <p:nvPicPr>
            <p:cNvPr id="17" name="Picture 16">
              <a:extLst>
                <a:ext uri="{FF2B5EF4-FFF2-40B4-BE49-F238E27FC236}">
                  <a16:creationId xmlns:a16="http://schemas.microsoft.com/office/drawing/2014/main" id="{F22B05C4-66C8-1CB6-F5C9-5F162CE82087}"/>
                </a:ext>
              </a:extLst>
            </p:cNvPr>
            <p:cNvPicPr>
              <a:picLocks noChangeAspect="1"/>
            </p:cNvPicPr>
            <p:nvPr/>
          </p:nvPicPr>
          <p:blipFill rotWithShape="1">
            <a:blip r:embed="rId3"/>
            <a:srcRect l="39173" t="86115"/>
            <a:stretch/>
          </p:blipFill>
          <p:spPr>
            <a:xfrm>
              <a:off x="992089" y="6616905"/>
              <a:ext cx="2160050" cy="217036"/>
            </a:xfrm>
            <a:prstGeom prst="rect">
              <a:avLst/>
            </a:prstGeom>
          </p:spPr>
        </p:pic>
        <p:pic>
          <p:nvPicPr>
            <p:cNvPr id="18" name="Picture 17">
              <a:extLst>
                <a:ext uri="{FF2B5EF4-FFF2-40B4-BE49-F238E27FC236}">
                  <a16:creationId xmlns:a16="http://schemas.microsoft.com/office/drawing/2014/main" id="{D4C80362-A1CF-1232-6779-66F2F1984388}"/>
                </a:ext>
              </a:extLst>
            </p:cNvPr>
            <p:cNvPicPr>
              <a:picLocks noChangeAspect="1"/>
            </p:cNvPicPr>
            <p:nvPr/>
          </p:nvPicPr>
          <p:blipFill rotWithShape="1">
            <a:blip r:embed="rId3"/>
            <a:srcRect l="39173" t="86115"/>
            <a:stretch/>
          </p:blipFill>
          <p:spPr>
            <a:xfrm>
              <a:off x="2780788" y="6018419"/>
              <a:ext cx="974400" cy="815522"/>
            </a:xfrm>
            <a:prstGeom prst="rect">
              <a:avLst/>
            </a:prstGeom>
          </p:spPr>
        </p:pic>
      </p:grpSp>
    </p:spTree>
    <p:extLst>
      <p:ext uri="{BB962C8B-B14F-4D97-AF65-F5344CB8AC3E}">
        <p14:creationId xmlns:p14="http://schemas.microsoft.com/office/powerpoint/2010/main" val="2760419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613F4-DFBB-3D89-1AC3-BF9E54B99DC0}"/>
              </a:ext>
            </a:extLst>
          </p:cNvPr>
          <p:cNvSpPr>
            <a:spLocks noGrp="1"/>
          </p:cNvSpPr>
          <p:nvPr>
            <p:ph type="title"/>
          </p:nvPr>
        </p:nvSpPr>
        <p:spPr/>
        <p:txBody>
          <a:bodyPr/>
          <a:lstStyle/>
          <a:p>
            <a:r>
              <a:rPr lang="en-CA">
                <a:solidFill>
                  <a:srgbClr val="153753"/>
                </a:solidFill>
              </a:rPr>
              <a:t>Collaborative Measurement Strategy</a:t>
            </a:r>
            <a:br>
              <a:rPr lang="en-CA">
                <a:solidFill>
                  <a:srgbClr val="153753"/>
                </a:solidFill>
              </a:rPr>
            </a:br>
            <a:r>
              <a:rPr lang="en-CA">
                <a:solidFill>
                  <a:srgbClr val="56920C"/>
                </a:solidFill>
              </a:rPr>
              <a:t>Measures Under Consideration </a:t>
            </a:r>
          </a:p>
        </p:txBody>
      </p:sp>
      <p:sp>
        <p:nvSpPr>
          <p:cNvPr id="6" name="Content Placeholder 5">
            <a:extLst>
              <a:ext uri="{FF2B5EF4-FFF2-40B4-BE49-F238E27FC236}">
                <a16:creationId xmlns:a16="http://schemas.microsoft.com/office/drawing/2014/main" id="{C6B7B150-36AD-14D9-11C0-35EF677CDD56}"/>
              </a:ext>
            </a:extLst>
          </p:cNvPr>
          <p:cNvSpPr>
            <a:spLocks noGrp="1"/>
          </p:cNvSpPr>
          <p:nvPr>
            <p:ph idx="1"/>
          </p:nvPr>
        </p:nvSpPr>
        <p:spPr/>
        <p:txBody>
          <a:bodyPr>
            <a:normAutofit/>
          </a:bodyPr>
          <a:lstStyle/>
          <a:p>
            <a:r>
              <a:rPr lang="en-US"/>
              <a:t>M009, BH11: Use of a standardized Screening Tool </a:t>
            </a:r>
          </a:p>
          <a:p>
            <a:r>
              <a:rPr lang="en-US"/>
              <a:t>% of patients with a positive screen who initiate SDOH services</a:t>
            </a:r>
          </a:p>
          <a:p>
            <a:r>
              <a:rPr lang="en-US"/>
              <a:t>Collaborative specific patient experience measure</a:t>
            </a:r>
          </a:p>
          <a:p>
            <a:r>
              <a:rPr lang="en-US"/>
              <a:t>Staff training milestone</a:t>
            </a:r>
          </a:p>
          <a:p>
            <a:r>
              <a:rPr lang="en-US"/>
              <a:t>CBO strategic relationship building milestone</a:t>
            </a:r>
          </a:p>
          <a:p>
            <a:r>
              <a:rPr lang="en-US"/>
              <a:t>BH03 and BH04: Follow-up after ED visit (30 day)</a:t>
            </a:r>
          </a:p>
          <a:p>
            <a:r>
              <a:rPr lang="en-US"/>
              <a:t>BH01: 30-day all cause unplanned readmissions</a:t>
            </a:r>
          </a:p>
        </p:txBody>
      </p:sp>
      <p:grpSp>
        <p:nvGrpSpPr>
          <p:cNvPr id="15" name="Group 14">
            <a:extLst>
              <a:ext uri="{FF2B5EF4-FFF2-40B4-BE49-F238E27FC236}">
                <a16:creationId xmlns:a16="http://schemas.microsoft.com/office/drawing/2014/main" id="{4A94D48A-426E-2836-3A2E-637737729E3D}"/>
              </a:ext>
            </a:extLst>
          </p:cNvPr>
          <p:cNvGrpSpPr/>
          <p:nvPr/>
        </p:nvGrpSpPr>
        <p:grpSpPr>
          <a:xfrm>
            <a:off x="115230" y="6130066"/>
            <a:ext cx="3459484" cy="839087"/>
            <a:chOff x="295704" y="6018419"/>
            <a:chExt cx="3459484" cy="839087"/>
          </a:xfrm>
        </p:grpSpPr>
        <p:pic>
          <p:nvPicPr>
            <p:cNvPr id="16" name="Picture 15">
              <a:extLst>
                <a:ext uri="{FF2B5EF4-FFF2-40B4-BE49-F238E27FC236}">
                  <a16:creationId xmlns:a16="http://schemas.microsoft.com/office/drawing/2014/main" id="{65C34646-3A23-F459-4F91-61DA709E192D}"/>
                </a:ext>
              </a:extLst>
            </p:cNvPr>
            <p:cNvPicPr>
              <a:picLocks noChangeAspect="1"/>
            </p:cNvPicPr>
            <p:nvPr/>
          </p:nvPicPr>
          <p:blipFill>
            <a:blip r:embed="rId3"/>
            <a:stretch>
              <a:fillRect/>
            </a:stretch>
          </p:blipFill>
          <p:spPr>
            <a:xfrm>
              <a:off x="295704" y="6072953"/>
              <a:ext cx="2493944" cy="784553"/>
            </a:xfrm>
            <a:prstGeom prst="rect">
              <a:avLst/>
            </a:prstGeom>
          </p:spPr>
        </p:pic>
        <p:pic>
          <p:nvPicPr>
            <p:cNvPr id="17" name="Picture 16">
              <a:extLst>
                <a:ext uri="{FF2B5EF4-FFF2-40B4-BE49-F238E27FC236}">
                  <a16:creationId xmlns:a16="http://schemas.microsoft.com/office/drawing/2014/main" id="{F22B05C4-66C8-1CB6-F5C9-5F162CE82087}"/>
                </a:ext>
              </a:extLst>
            </p:cNvPr>
            <p:cNvPicPr>
              <a:picLocks noChangeAspect="1"/>
            </p:cNvPicPr>
            <p:nvPr/>
          </p:nvPicPr>
          <p:blipFill rotWithShape="1">
            <a:blip r:embed="rId3"/>
            <a:srcRect l="39173" t="86115"/>
            <a:stretch/>
          </p:blipFill>
          <p:spPr>
            <a:xfrm>
              <a:off x="992089" y="6616905"/>
              <a:ext cx="2160050" cy="217036"/>
            </a:xfrm>
            <a:prstGeom prst="rect">
              <a:avLst/>
            </a:prstGeom>
          </p:spPr>
        </p:pic>
        <p:pic>
          <p:nvPicPr>
            <p:cNvPr id="18" name="Picture 17">
              <a:extLst>
                <a:ext uri="{FF2B5EF4-FFF2-40B4-BE49-F238E27FC236}">
                  <a16:creationId xmlns:a16="http://schemas.microsoft.com/office/drawing/2014/main" id="{D4C80362-A1CF-1232-6779-66F2F1984388}"/>
                </a:ext>
              </a:extLst>
            </p:cNvPr>
            <p:cNvPicPr>
              <a:picLocks noChangeAspect="1"/>
            </p:cNvPicPr>
            <p:nvPr/>
          </p:nvPicPr>
          <p:blipFill rotWithShape="1">
            <a:blip r:embed="rId3"/>
            <a:srcRect l="39173" t="86115"/>
            <a:stretch/>
          </p:blipFill>
          <p:spPr>
            <a:xfrm>
              <a:off x="2780788" y="6018419"/>
              <a:ext cx="974400" cy="815522"/>
            </a:xfrm>
            <a:prstGeom prst="rect">
              <a:avLst/>
            </a:prstGeom>
          </p:spPr>
        </p:pic>
      </p:grpSp>
    </p:spTree>
    <p:extLst>
      <p:ext uri="{BB962C8B-B14F-4D97-AF65-F5344CB8AC3E}">
        <p14:creationId xmlns:p14="http://schemas.microsoft.com/office/powerpoint/2010/main" val="878498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A67E-84CF-44A7-B3A0-1AA22A461A23}"/>
              </a:ext>
            </a:extLst>
          </p:cNvPr>
          <p:cNvSpPr>
            <a:spLocks noGrp="1"/>
          </p:cNvSpPr>
          <p:nvPr>
            <p:ph type="title"/>
          </p:nvPr>
        </p:nvSpPr>
        <p:spPr>
          <a:xfrm>
            <a:off x="1146821" y="-161136"/>
            <a:ext cx="11421139" cy="1325563"/>
          </a:xfrm>
        </p:spPr>
        <p:txBody>
          <a:bodyPr/>
          <a:lstStyle/>
          <a:p>
            <a:r>
              <a:rPr lang="en-US">
                <a:solidFill>
                  <a:srgbClr val="153753"/>
                </a:solidFill>
              </a:rPr>
              <a:t>Participation</a:t>
            </a:r>
          </a:p>
        </p:txBody>
      </p:sp>
      <p:sp>
        <p:nvSpPr>
          <p:cNvPr id="4" name="Footer Placeholder 3">
            <a:extLst>
              <a:ext uri="{FF2B5EF4-FFF2-40B4-BE49-F238E27FC236}">
                <a16:creationId xmlns:a16="http://schemas.microsoft.com/office/drawing/2014/main" id="{9573891E-032E-4DBE-A63D-B8B47749C9F0}"/>
              </a:ext>
            </a:extLst>
          </p:cNvPr>
          <p:cNvSpPr>
            <a:spLocks noGrp="1"/>
          </p:cNvSpPr>
          <p:nvPr>
            <p:ph type="ftr" sz="quarter" idx="11"/>
          </p:nvPr>
        </p:nvSpPr>
        <p:spPr/>
        <p:txBody>
          <a:bodyPr/>
          <a:lstStyle/>
          <a:p>
            <a:r>
              <a:rPr lang="en-US"/>
              <a:t>Prepared by Public Consulting Group</a:t>
            </a:r>
          </a:p>
        </p:txBody>
      </p:sp>
      <p:sp>
        <p:nvSpPr>
          <p:cNvPr id="5" name="Slide Number Placeholder 4">
            <a:extLst>
              <a:ext uri="{FF2B5EF4-FFF2-40B4-BE49-F238E27FC236}">
                <a16:creationId xmlns:a16="http://schemas.microsoft.com/office/drawing/2014/main" id="{4BD53477-6323-4FCC-AF93-8321B7CF6196}"/>
              </a:ext>
            </a:extLst>
          </p:cNvPr>
          <p:cNvSpPr>
            <a:spLocks noGrp="1"/>
          </p:cNvSpPr>
          <p:nvPr>
            <p:ph type="sldNum" sz="quarter" idx="12"/>
          </p:nvPr>
        </p:nvSpPr>
        <p:spPr/>
        <p:txBody>
          <a:bodyPr/>
          <a:lstStyle/>
          <a:p>
            <a:fld id="{5A774AA6-F414-4EAB-B971-BC2BDCB0FD3E}" type="slidenum">
              <a:rPr lang="en-US" smtClean="0"/>
              <a:t>24</a:t>
            </a:fld>
            <a:endParaRPr lang="en-US"/>
          </a:p>
        </p:txBody>
      </p:sp>
      <p:grpSp>
        <p:nvGrpSpPr>
          <p:cNvPr id="14" name="Group 13">
            <a:extLst>
              <a:ext uri="{FF2B5EF4-FFF2-40B4-BE49-F238E27FC236}">
                <a16:creationId xmlns:a16="http://schemas.microsoft.com/office/drawing/2014/main" id="{C4007E7E-A5F0-8D5D-587F-321BAE8C6514}"/>
              </a:ext>
            </a:extLst>
          </p:cNvPr>
          <p:cNvGrpSpPr/>
          <p:nvPr/>
        </p:nvGrpSpPr>
        <p:grpSpPr>
          <a:xfrm>
            <a:off x="295704" y="6018419"/>
            <a:ext cx="3459484" cy="839087"/>
            <a:chOff x="295704" y="6018419"/>
            <a:chExt cx="3459484" cy="839087"/>
          </a:xfrm>
        </p:grpSpPr>
        <p:pic>
          <p:nvPicPr>
            <p:cNvPr id="15" name="Picture 14">
              <a:extLst>
                <a:ext uri="{FF2B5EF4-FFF2-40B4-BE49-F238E27FC236}">
                  <a16:creationId xmlns:a16="http://schemas.microsoft.com/office/drawing/2014/main" id="{B0043181-B771-6D58-9E3B-0FE007B2D1DD}"/>
                </a:ext>
              </a:extLst>
            </p:cNvPr>
            <p:cNvPicPr>
              <a:picLocks noChangeAspect="1"/>
            </p:cNvPicPr>
            <p:nvPr/>
          </p:nvPicPr>
          <p:blipFill>
            <a:blip r:embed="rId3"/>
            <a:stretch>
              <a:fillRect/>
            </a:stretch>
          </p:blipFill>
          <p:spPr>
            <a:xfrm>
              <a:off x="295704" y="6072953"/>
              <a:ext cx="2493944" cy="784553"/>
            </a:xfrm>
            <a:prstGeom prst="rect">
              <a:avLst/>
            </a:prstGeom>
          </p:spPr>
        </p:pic>
        <p:pic>
          <p:nvPicPr>
            <p:cNvPr id="16" name="Picture 15">
              <a:extLst>
                <a:ext uri="{FF2B5EF4-FFF2-40B4-BE49-F238E27FC236}">
                  <a16:creationId xmlns:a16="http://schemas.microsoft.com/office/drawing/2014/main" id="{348306F9-3E4A-86D7-7621-67ACB3C8B3AF}"/>
                </a:ext>
              </a:extLst>
            </p:cNvPr>
            <p:cNvPicPr>
              <a:picLocks noChangeAspect="1"/>
            </p:cNvPicPr>
            <p:nvPr/>
          </p:nvPicPr>
          <p:blipFill rotWithShape="1">
            <a:blip r:embed="rId3"/>
            <a:srcRect l="39173" t="86115"/>
            <a:stretch/>
          </p:blipFill>
          <p:spPr>
            <a:xfrm>
              <a:off x="992089" y="6616905"/>
              <a:ext cx="2160050" cy="217036"/>
            </a:xfrm>
            <a:prstGeom prst="rect">
              <a:avLst/>
            </a:prstGeom>
          </p:spPr>
        </p:pic>
        <p:pic>
          <p:nvPicPr>
            <p:cNvPr id="17" name="Picture 16">
              <a:extLst>
                <a:ext uri="{FF2B5EF4-FFF2-40B4-BE49-F238E27FC236}">
                  <a16:creationId xmlns:a16="http://schemas.microsoft.com/office/drawing/2014/main" id="{5FA74E26-DC23-38AE-C2BC-FB5E3322373C}"/>
                </a:ext>
              </a:extLst>
            </p:cNvPr>
            <p:cNvPicPr>
              <a:picLocks noChangeAspect="1"/>
            </p:cNvPicPr>
            <p:nvPr/>
          </p:nvPicPr>
          <p:blipFill rotWithShape="1">
            <a:blip r:embed="rId3"/>
            <a:srcRect l="39173" t="86115"/>
            <a:stretch/>
          </p:blipFill>
          <p:spPr>
            <a:xfrm>
              <a:off x="2780788" y="6018419"/>
              <a:ext cx="974400" cy="815522"/>
            </a:xfrm>
            <a:prstGeom prst="rect">
              <a:avLst/>
            </a:prstGeom>
          </p:spPr>
        </p:pic>
      </p:grpSp>
      <p:pic>
        <p:nvPicPr>
          <p:cNvPr id="28" name="Picture 27">
            <a:extLst>
              <a:ext uri="{FF2B5EF4-FFF2-40B4-BE49-F238E27FC236}">
                <a16:creationId xmlns:a16="http://schemas.microsoft.com/office/drawing/2014/main" id="{3D130848-F201-F8D7-4BA7-2D58DCDD36F8}"/>
              </a:ext>
            </a:extLst>
          </p:cNvPr>
          <p:cNvPicPr>
            <a:picLocks noChangeAspect="1"/>
          </p:cNvPicPr>
          <p:nvPr/>
        </p:nvPicPr>
        <p:blipFill>
          <a:blip r:embed="rId4"/>
          <a:stretch>
            <a:fillRect/>
          </a:stretch>
        </p:blipFill>
        <p:spPr>
          <a:xfrm>
            <a:off x="1245705" y="809192"/>
            <a:ext cx="9700591" cy="5239616"/>
          </a:xfrm>
          <a:prstGeom prst="rect">
            <a:avLst/>
          </a:prstGeom>
        </p:spPr>
      </p:pic>
      <p:sp>
        <p:nvSpPr>
          <p:cNvPr id="29" name="Oval 28">
            <a:extLst>
              <a:ext uri="{FF2B5EF4-FFF2-40B4-BE49-F238E27FC236}">
                <a16:creationId xmlns:a16="http://schemas.microsoft.com/office/drawing/2014/main" id="{FD1FEFA2-2F5D-86A5-B3C7-D881975ED850}"/>
              </a:ext>
            </a:extLst>
          </p:cNvPr>
          <p:cNvSpPr/>
          <p:nvPr/>
        </p:nvSpPr>
        <p:spPr>
          <a:xfrm>
            <a:off x="8849803" y="136520"/>
            <a:ext cx="1765188" cy="122315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29EC762-ECE9-2644-CE4E-7E67EB1B7164}"/>
              </a:ext>
            </a:extLst>
          </p:cNvPr>
          <p:cNvSpPr/>
          <p:nvPr/>
        </p:nvSpPr>
        <p:spPr>
          <a:xfrm>
            <a:off x="4778734" y="5464420"/>
            <a:ext cx="5987332" cy="8919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7E3039-DCFF-357C-7F9E-C0F1804FE8F8}"/>
              </a:ext>
            </a:extLst>
          </p:cNvPr>
          <p:cNvSpPr txBox="1"/>
          <p:nvPr/>
        </p:nvSpPr>
        <p:spPr>
          <a:xfrm>
            <a:off x="4778734" y="5414550"/>
            <a:ext cx="5335325" cy="430887"/>
          </a:xfrm>
          <a:prstGeom prst="rect">
            <a:avLst/>
          </a:prstGeom>
          <a:solidFill>
            <a:schemeClr val="bg1"/>
          </a:solidFill>
        </p:spPr>
        <p:txBody>
          <a:bodyPr wrap="square" rtlCol="0">
            <a:spAutoFit/>
          </a:bodyPr>
          <a:lstStyle/>
          <a:p>
            <a:r>
              <a:rPr lang="en-US" sz="1100" baseline="30000">
                <a:solidFill>
                  <a:srgbClr val="57585A"/>
                </a:solidFill>
              </a:rPr>
              <a:t>2</a:t>
            </a:r>
            <a:r>
              <a:rPr lang="en-US" sz="1100">
                <a:solidFill>
                  <a:srgbClr val="57585A"/>
                </a:solidFill>
              </a:rPr>
              <a:t>Credits for physicians, nurses, social workers, pharmacists and psychology credits for psychologists or certified counselors.</a:t>
            </a:r>
          </a:p>
        </p:txBody>
      </p:sp>
    </p:spTree>
    <p:extLst>
      <p:ext uri="{BB962C8B-B14F-4D97-AF65-F5344CB8AC3E}">
        <p14:creationId xmlns:p14="http://schemas.microsoft.com/office/powerpoint/2010/main" val="397893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13BAB32-FAF9-15F1-C9D5-A5983A214082}"/>
              </a:ext>
            </a:extLst>
          </p:cNvPr>
          <p:cNvGrpSpPr/>
          <p:nvPr/>
        </p:nvGrpSpPr>
        <p:grpSpPr>
          <a:xfrm>
            <a:off x="295704" y="6018419"/>
            <a:ext cx="3459484" cy="839087"/>
            <a:chOff x="295704" y="6018419"/>
            <a:chExt cx="3459484" cy="839087"/>
          </a:xfrm>
        </p:grpSpPr>
        <p:pic>
          <p:nvPicPr>
            <p:cNvPr id="16" name="Picture 15">
              <a:extLst>
                <a:ext uri="{FF2B5EF4-FFF2-40B4-BE49-F238E27FC236}">
                  <a16:creationId xmlns:a16="http://schemas.microsoft.com/office/drawing/2014/main" id="{B2508AE4-E9E3-4F8E-4C2B-646877A88A07}"/>
                </a:ext>
              </a:extLst>
            </p:cNvPr>
            <p:cNvPicPr>
              <a:picLocks noChangeAspect="1"/>
            </p:cNvPicPr>
            <p:nvPr/>
          </p:nvPicPr>
          <p:blipFill>
            <a:blip r:embed="rId3"/>
            <a:stretch>
              <a:fillRect/>
            </a:stretch>
          </p:blipFill>
          <p:spPr>
            <a:xfrm>
              <a:off x="295704" y="6072953"/>
              <a:ext cx="2493944" cy="784553"/>
            </a:xfrm>
            <a:prstGeom prst="rect">
              <a:avLst/>
            </a:prstGeom>
          </p:spPr>
        </p:pic>
        <p:pic>
          <p:nvPicPr>
            <p:cNvPr id="17" name="Picture 16">
              <a:extLst>
                <a:ext uri="{FF2B5EF4-FFF2-40B4-BE49-F238E27FC236}">
                  <a16:creationId xmlns:a16="http://schemas.microsoft.com/office/drawing/2014/main" id="{CA99DFF0-15F7-9DA0-47BF-C4DEC90D9C76}"/>
                </a:ext>
              </a:extLst>
            </p:cNvPr>
            <p:cNvPicPr>
              <a:picLocks noChangeAspect="1"/>
            </p:cNvPicPr>
            <p:nvPr/>
          </p:nvPicPr>
          <p:blipFill rotWithShape="1">
            <a:blip r:embed="rId3"/>
            <a:srcRect l="39173" t="86115"/>
            <a:stretch/>
          </p:blipFill>
          <p:spPr>
            <a:xfrm>
              <a:off x="992089" y="6616905"/>
              <a:ext cx="2160050" cy="217036"/>
            </a:xfrm>
            <a:prstGeom prst="rect">
              <a:avLst/>
            </a:prstGeom>
          </p:spPr>
        </p:pic>
        <p:pic>
          <p:nvPicPr>
            <p:cNvPr id="18" name="Picture 17">
              <a:extLst>
                <a:ext uri="{FF2B5EF4-FFF2-40B4-BE49-F238E27FC236}">
                  <a16:creationId xmlns:a16="http://schemas.microsoft.com/office/drawing/2014/main" id="{B76C926F-0B8F-D4E5-3E32-DF1D6CCE250E}"/>
                </a:ext>
              </a:extLst>
            </p:cNvPr>
            <p:cNvPicPr>
              <a:picLocks noChangeAspect="1"/>
            </p:cNvPicPr>
            <p:nvPr/>
          </p:nvPicPr>
          <p:blipFill rotWithShape="1">
            <a:blip r:embed="rId3"/>
            <a:srcRect l="39173" t="86115"/>
            <a:stretch/>
          </p:blipFill>
          <p:spPr>
            <a:xfrm>
              <a:off x="2780788" y="6018419"/>
              <a:ext cx="974400" cy="815522"/>
            </a:xfrm>
            <a:prstGeom prst="rect">
              <a:avLst/>
            </a:prstGeom>
          </p:spPr>
        </p:pic>
      </p:grpSp>
      <p:sp>
        <p:nvSpPr>
          <p:cNvPr id="2" name="Title 1">
            <a:extLst>
              <a:ext uri="{FF2B5EF4-FFF2-40B4-BE49-F238E27FC236}">
                <a16:creationId xmlns:a16="http://schemas.microsoft.com/office/drawing/2014/main" id="{5ADAD0D0-C811-4B1F-8E16-204A3B0F0464}"/>
              </a:ext>
            </a:extLst>
          </p:cNvPr>
          <p:cNvSpPr>
            <a:spLocks noGrp="1"/>
          </p:cNvSpPr>
          <p:nvPr>
            <p:ph type="title"/>
          </p:nvPr>
        </p:nvSpPr>
        <p:spPr>
          <a:xfrm>
            <a:off x="327836" y="105346"/>
            <a:ext cx="11421139" cy="912963"/>
          </a:xfrm>
        </p:spPr>
        <p:txBody>
          <a:bodyPr/>
          <a:lstStyle/>
          <a:p>
            <a:r>
              <a:rPr lang="en-US">
                <a:solidFill>
                  <a:srgbClr val="153753"/>
                </a:solidFill>
              </a:rPr>
              <a:t>SDOH Participation Expectations for Success</a:t>
            </a:r>
          </a:p>
        </p:txBody>
      </p:sp>
      <p:sp>
        <p:nvSpPr>
          <p:cNvPr id="4" name="Footer Placeholder 3">
            <a:extLst>
              <a:ext uri="{FF2B5EF4-FFF2-40B4-BE49-F238E27FC236}">
                <a16:creationId xmlns:a16="http://schemas.microsoft.com/office/drawing/2014/main" id="{3E75D583-9D9C-4831-97CB-7F7C64539E19}"/>
              </a:ext>
            </a:extLst>
          </p:cNvPr>
          <p:cNvSpPr>
            <a:spLocks noGrp="1"/>
          </p:cNvSpPr>
          <p:nvPr>
            <p:ph type="ftr" sz="quarter" idx="11"/>
          </p:nvPr>
        </p:nvSpPr>
        <p:spPr/>
        <p:txBody>
          <a:bodyPr/>
          <a:lstStyle/>
          <a:p>
            <a:r>
              <a:rPr lang="en-US"/>
              <a:t>Prepared by Public Consulting Group</a:t>
            </a:r>
          </a:p>
        </p:txBody>
      </p:sp>
      <p:sp>
        <p:nvSpPr>
          <p:cNvPr id="5" name="Slide Number Placeholder 4">
            <a:extLst>
              <a:ext uri="{FF2B5EF4-FFF2-40B4-BE49-F238E27FC236}">
                <a16:creationId xmlns:a16="http://schemas.microsoft.com/office/drawing/2014/main" id="{A3F41E53-601E-445B-BDD0-85EB38130D4A}"/>
              </a:ext>
            </a:extLst>
          </p:cNvPr>
          <p:cNvSpPr>
            <a:spLocks noGrp="1"/>
          </p:cNvSpPr>
          <p:nvPr>
            <p:ph type="sldNum" sz="quarter" idx="12"/>
          </p:nvPr>
        </p:nvSpPr>
        <p:spPr/>
        <p:txBody>
          <a:bodyPr/>
          <a:lstStyle/>
          <a:p>
            <a:fld id="{5A774AA6-F414-4EAB-B971-BC2BDCB0FD3E}" type="slidenum">
              <a:rPr lang="en-US" smtClean="0"/>
              <a:t>25</a:t>
            </a:fld>
            <a:endParaRPr lang="en-US"/>
          </a:p>
        </p:txBody>
      </p:sp>
      <p:sp>
        <p:nvSpPr>
          <p:cNvPr id="6" name="TextBox 5">
            <a:extLst>
              <a:ext uri="{FF2B5EF4-FFF2-40B4-BE49-F238E27FC236}">
                <a16:creationId xmlns:a16="http://schemas.microsoft.com/office/drawing/2014/main" id="{DF96A9D7-8CEA-58F9-FAB7-5776E85FC3A7}"/>
              </a:ext>
            </a:extLst>
          </p:cNvPr>
          <p:cNvSpPr txBox="1"/>
          <p:nvPr/>
        </p:nvSpPr>
        <p:spPr>
          <a:xfrm>
            <a:off x="4585535" y="1294506"/>
            <a:ext cx="7024256" cy="400110"/>
          </a:xfrm>
          <a:prstGeom prst="rect">
            <a:avLst/>
          </a:prstGeom>
          <a:noFill/>
        </p:spPr>
        <p:txBody>
          <a:bodyPr wrap="square" rtlCol="0">
            <a:spAutoFit/>
          </a:bodyPr>
          <a:lstStyle/>
          <a:p>
            <a:r>
              <a:rPr lang="en-US" sz="2000"/>
              <a:t>Form an interprofessional team that meets regularly.</a:t>
            </a:r>
          </a:p>
        </p:txBody>
      </p:sp>
      <p:sp>
        <p:nvSpPr>
          <p:cNvPr id="11" name="TextBox 10">
            <a:extLst>
              <a:ext uri="{FF2B5EF4-FFF2-40B4-BE49-F238E27FC236}">
                <a16:creationId xmlns:a16="http://schemas.microsoft.com/office/drawing/2014/main" id="{8E224AE6-1DB1-853B-49CD-E264F1CE85C3}"/>
              </a:ext>
            </a:extLst>
          </p:cNvPr>
          <p:cNvSpPr txBox="1"/>
          <p:nvPr/>
        </p:nvSpPr>
        <p:spPr>
          <a:xfrm>
            <a:off x="4585535" y="2113880"/>
            <a:ext cx="7024256" cy="400110"/>
          </a:xfrm>
          <a:prstGeom prst="rect">
            <a:avLst/>
          </a:prstGeom>
          <a:noFill/>
        </p:spPr>
        <p:txBody>
          <a:bodyPr wrap="square" rtlCol="0">
            <a:spAutoFit/>
          </a:bodyPr>
          <a:lstStyle/>
          <a:p>
            <a:r>
              <a:rPr lang="en-US" sz="2000"/>
              <a:t>Complete pre-work team assessment.</a:t>
            </a:r>
          </a:p>
        </p:txBody>
      </p:sp>
      <p:sp>
        <p:nvSpPr>
          <p:cNvPr id="12" name="TextBox 11">
            <a:extLst>
              <a:ext uri="{FF2B5EF4-FFF2-40B4-BE49-F238E27FC236}">
                <a16:creationId xmlns:a16="http://schemas.microsoft.com/office/drawing/2014/main" id="{76C58890-1710-BBE0-E03D-389668C196E7}"/>
              </a:ext>
            </a:extLst>
          </p:cNvPr>
          <p:cNvSpPr txBox="1"/>
          <p:nvPr/>
        </p:nvSpPr>
        <p:spPr>
          <a:xfrm>
            <a:off x="4585535" y="3752628"/>
            <a:ext cx="7024256" cy="400110"/>
          </a:xfrm>
          <a:prstGeom prst="rect">
            <a:avLst/>
          </a:prstGeom>
          <a:noFill/>
        </p:spPr>
        <p:txBody>
          <a:bodyPr wrap="square" rtlCol="0">
            <a:spAutoFit/>
          </a:bodyPr>
          <a:lstStyle/>
          <a:p>
            <a:r>
              <a:rPr lang="en-US" sz="2000"/>
              <a:t>Attend 2 Learning Sessions (half-day virtual events).</a:t>
            </a:r>
          </a:p>
        </p:txBody>
      </p:sp>
      <p:sp>
        <p:nvSpPr>
          <p:cNvPr id="13" name="TextBox 12">
            <a:extLst>
              <a:ext uri="{FF2B5EF4-FFF2-40B4-BE49-F238E27FC236}">
                <a16:creationId xmlns:a16="http://schemas.microsoft.com/office/drawing/2014/main" id="{1188686B-FCB2-3DE6-5DA3-5FA324C51789}"/>
              </a:ext>
            </a:extLst>
          </p:cNvPr>
          <p:cNvSpPr txBox="1"/>
          <p:nvPr/>
        </p:nvSpPr>
        <p:spPr>
          <a:xfrm>
            <a:off x="4585535" y="4572002"/>
            <a:ext cx="7024256" cy="400110"/>
          </a:xfrm>
          <a:prstGeom prst="rect">
            <a:avLst/>
          </a:prstGeom>
          <a:noFill/>
        </p:spPr>
        <p:txBody>
          <a:bodyPr wrap="square" rtlCol="0">
            <a:spAutoFit/>
          </a:bodyPr>
          <a:lstStyle/>
          <a:p>
            <a:r>
              <a:rPr lang="en-US" sz="2000"/>
              <a:t>Attend monthly coaching sessions (60-minute webinar).</a:t>
            </a:r>
          </a:p>
        </p:txBody>
      </p:sp>
      <p:sp>
        <p:nvSpPr>
          <p:cNvPr id="15" name="TextBox 14">
            <a:extLst>
              <a:ext uri="{FF2B5EF4-FFF2-40B4-BE49-F238E27FC236}">
                <a16:creationId xmlns:a16="http://schemas.microsoft.com/office/drawing/2014/main" id="{A17E7EC0-7D1E-A763-7B55-386751DF51ED}"/>
              </a:ext>
            </a:extLst>
          </p:cNvPr>
          <p:cNvSpPr txBox="1"/>
          <p:nvPr/>
        </p:nvSpPr>
        <p:spPr>
          <a:xfrm>
            <a:off x="4585535" y="5391375"/>
            <a:ext cx="7024256" cy="400110"/>
          </a:xfrm>
          <a:prstGeom prst="rect">
            <a:avLst/>
          </a:prstGeom>
          <a:noFill/>
        </p:spPr>
        <p:txBody>
          <a:bodyPr wrap="square" rtlCol="0">
            <a:spAutoFit/>
          </a:bodyPr>
          <a:lstStyle/>
          <a:p>
            <a:r>
              <a:rPr lang="en-US" sz="2000"/>
              <a:t>Collect and report data on SDOH measures each month.</a:t>
            </a:r>
          </a:p>
        </p:txBody>
      </p:sp>
      <p:sp>
        <p:nvSpPr>
          <p:cNvPr id="10" name="Arrow: Down 9">
            <a:extLst>
              <a:ext uri="{FF2B5EF4-FFF2-40B4-BE49-F238E27FC236}">
                <a16:creationId xmlns:a16="http://schemas.microsoft.com/office/drawing/2014/main" id="{6A56B26E-0CF6-DA6E-6581-12E360F01587}"/>
              </a:ext>
            </a:extLst>
          </p:cNvPr>
          <p:cNvSpPr/>
          <p:nvPr/>
        </p:nvSpPr>
        <p:spPr>
          <a:xfrm>
            <a:off x="1723253" y="1177638"/>
            <a:ext cx="1548245" cy="3079192"/>
          </a:xfrm>
          <a:prstGeom prst="downArrow">
            <a:avLst/>
          </a:prstGeom>
          <a:solidFill>
            <a:srgbClr val="559641"/>
          </a:solidFill>
          <a:ln>
            <a:solidFill>
              <a:schemeClr val="accent1">
                <a:lumMod val="50000"/>
              </a:schemeClr>
            </a:solidFill>
          </a:ln>
          <a:scene3d>
            <a:camera prst="obliqueTopLeft"/>
            <a:lightRig rig="threePt" dir="t"/>
          </a:scene3d>
        </p:spPr>
        <p:style>
          <a:lnRef idx="1">
            <a:schemeClr val="accent1"/>
          </a:lnRef>
          <a:fillRef idx="2">
            <a:schemeClr val="accent1"/>
          </a:fillRef>
          <a:effectRef idx="1">
            <a:schemeClr val="accent1"/>
          </a:effectRef>
          <a:fontRef idx="minor">
            <a:schemeClr val="dk1"/>
          </a:fontRef>
        </p:style>
        <p:txBody>
          <a:bodyPr vert="wordArtVert" rtlCol="0" anchor="ctr"/>
          <a:lstStyle/>
          <a:p>
            <a:pPr algn="ctr"/>
            <a:r>
              <a:rPr lang="en-US" sz="2000" b="1">
                <a:solidFill>
                  <a:schemeClr val="accent5">
                    <a:lumMod val="50000"/>
                  </a:schemeClr>
                </a:solidFill>
              </a:rPr>
              <a:t>Success</a:t>
            </a:r>
          </a:p>
        </p:txBody>
      </p:sp>
      <p:pic>
        <p:nvPicPr>
          <p:cNvPr id="1028" name="Picture 4" descr="Ambition ">
            <a:extLst>
              <a:ext uri="{FF2B5EF4-FFF2-40B4-BE49-F238E27FC236}">
                <a16:creationId xmlns:a16="http://schemas.microsoft.com/office/drawing/2014/main" id="{83A90CB9-FB18-6CFC-052E-80DD36897A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3253" y="4269606"/>
            <a:ext cx="1548245" cy="175716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6164389-193E-00BA-5364-B1712181D845}"/>
              </a:ext>
            </a:extLst>
          </p:cNvPr>
          <p:cNvSpPr txBox="1"/>
          <p:nvPr/>
        </p:nvSpPr>
        <p:spPr>
          <a:xfrm>
            <a:off x="4585535" y="2933254"/>
            <a:ext cx="7024256" cy="400110"/>
          </a:xfrm>
          <a:prstGeom prst="rect">
            <a:avLst/>
          </a:prstGeom>
          <a:noFill/>
        </p:spPr>
        <p:txBody>
          <a:bodyPr wrap="square" rtlCol="0">
            <a:spAutoFit/>
          </a:bodyPr>
          <a:lstStyle/>
          <a:p>
            <a:r>
              <a:rPr lang="en-US" sz="2000"/>
              <a:t>Test practice changes outlined in the Change Package.</a:t>
            </a:r>
          </a:p>
        </p:txBody>
      </p:sp>
      <p:pic>
        <p:nvPicPr>
          <p:cNvPr id="24" name="Graphic 23" descr="Checkbox Checked with solid fill">
            <a:extLst>
              <a:ext uri="{FF2B5EF4-FFF2-40B4-BE49-F238E27FC236}">
                <a16:creationId xmlns:a16="http://schemas.microsoft.com/office/drawing/2014/main" id="{B36D2545-7B48-4A1E-3462-E48CFC8FA0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1489" y="1179096"/>
            <a:ext cx="630936" cy="630936"/>
          </a:xfrm>
          <a:prstGeom prst="rect">
            <a:avLst/>
          </a:prstGeom>
        </p:spPr>
      </p:pic>
      <p:pic>
        <p:nvPicPr>
          <p:cNvPr id="25" name="Graphic 24" descr="Checkbox Checked with solid fill">
            <a:extLst>
              <a:ext uri="{FF2B5EF4-FFF2-40B4-BE49-F238E27FC236}">
                <a16:creationId xmlns:a16="http://schemas.microsoft.com/office/drawing/2014/main" id="{CE523C16-C835-2291-2B04-36B044A7AA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1489" y="1985484"/>
            <a:ext cx="630936" cy="630936"/>
          </a:xfrm>
          <a:prstGeom prst="rect">
            <a:avLst/>
          </a:prstGeom>
        </p:spPr>
      </p:pic>
      <p:pic>
        <p:nvPicPr>
          <p:cNvPr id="26" name="Graphic 25" descr="Checkbox Checked with solid fill">
            <a:extLst>
              <a:ext uri="{FF2B5EF4-FFF2-40B4-BE49-F238E27FC236}">
                <a16:creationId xmlns:a16="http://schemas.microsoft.com/office/drawing/2014/main" id="{E64AB695-E122-B6BA-8AA6-2E2CA6396D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7770" y="2791872"/>
            <a:ext cx="630936" cy="630936"/>
          </a:xfrm>
          <a:prstGeom prst="rect">
            <a:avLst/>
          </a:prstGeom>
        </p:spPr>
      </p:pic>
      <p:pic>
        <p:nvPicPr>
          <p:cNvPr id="27" name="Graphic 26" descr="Checkbox Checked with solid fill">
            <a:extLst>
              <a:ext uri="{FF2B5EF4-FFF2-40B4-BE49-F238E27FC236}">
                <a16:creationId xmlns:a16="http://schemas.microsoft.com/office/drawing/2014/main" id="{0F57E1EE-A914-A8D3-6BC9-4634B58C1E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5747" y="5211036"/>
            <a:ext cx="630936" cy="630936"/>
          </a:xfrm>
          <a:prstGeom prst="rect">
            <a:avLst/>
          </a:prstGeom>
        </p:spPr>
      </p:pic>
      <p:pic>
        <p:nvPicPr>
          <p:cNvPr id="28" name="Graphic 27" descr="Checkbox Checked with solid fill">
            <a:extLst>
              <a:ext uri="{FF2B5EF4-FFF2-40B4-BE49-F238E27FC236}">
                <a16:creationId xmlns:a16="http://schemas.microsoft.com/office/drawing/2014/main" id="{F9DE9013-288C-68E8-F0FD-BDDA2EAF16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4314" y="3598260"/>
            <a:ext cx="630936" cy="630936"/>
          </a:xfrm>
          <a:prstGeom prst="rect">
            <a:avLst/>
          </a:prstGeom>
        </p:spPr>
      </p:pic>
      <p:pic>
        <p:nvPicPr>
          <p:cNvPr id="29" name="Graphic 28" descr="Checkbox Checked with solid fill">
            <a:extLst>
              <a:ext uri="{FF2B5EF4-FFF2-40B4-BE49-F238E27FC236}">
                <a16:creationId xmlns:a16="http://schemas.microsoft.com/office/drawing/2014/main" id="{419DFB8F-A11E-9B4F-CA17-6F61ED7C04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1489" y="4404648"/>
            <a:ext cx="630936" cy="630936"/>
          </a:xfrm>
          <a:prstGeom prst="rect">
            <a:avLst/>
          </a:prstGeom>
        </p:spPr>
      </p:pic>
    </p:spTree>
    <p:extLst>
      <p:ext uri="{BB962C8B-B14F-4D97-AF65-F5344CB8AC3E}">
        <p14:creationId xmlns:p14="http://schemas.microsoft.com/office/powerpoint/2010/main" val="382339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E70137B-EF5F-446F-A8CB-A5AEC9B2B54C}"/>
              </a:ext>
            </a:extLst>
          </p:cNvPr>
          <p:cNvGraphicFramePr/>
          <p:nvPr>
            <p:extLst>
              <p:ext uri="{D42A27DB-BD31-4B8C-83A1-F6EECF244321}">
                <p14:modId xmlns:p14="http://schemas.microsoft.com/office/powerpoint/2010/main" val="1250893411"/>
              </p:ext>
            </p:extLst>
          </p:nvPr>
        </p:nvGraphicFramePr>
        <p:xfrm>
          <a:off x="152400" y="1000994"/>
          <a:ext cx="11811000" cy="518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B0B6949-0D3A-4548-B00F-9507DE296998}"/>
              </a:ext>
            </a:extLst>
          </p:cNvPr>
          <p:cNvSpPr>
            <a:spLocks noGrp="1"/>
          </p:cNvSpPr>
          <p:nvPr>
            <p:ph type="sldNum" sz="quarter" idx="12"/>
          </p:nvPr>
        </p:nvSpPr>
        <p:spPr>
          <a:xfrm>
            <a:off x="11379929" y="6379499"/>
            <a:ext cx="3816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9FFD16-B25A-457E-9C72-CDC3BAF3ACB3}" type="slidenum">
              <a:rPr kumimoji="0" lang="en-US" sz="1000" b="0" i="0" u="none" strike="noStrike" kern="1200" cap="none" spc="50" normalizeH="0" baseline="0" noProof="0" smtClean="0">
                <a:ln>
                  <a:noFill/>
                </a:ln>
                <a:solidFill>
                  <a:srgbClr val="FFFFFF">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50"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39BC065E-E799-407B-8C5A-7496ED5ECA25}"/>
              </a:ext>
            </a:extLst>
          </p:cNvPr>
          <p:cNvCxnSpPr>
            <a:cxnSpLocks/>
          </p:cNvCxnSpPr>
          <p:nvPr/>
        </p:nvCxnSpPr>
        <p:spPr>
          <a:xfrm flipV="1">
            <a:off x="462444" y="1632046"/>
            <a:ext cx="0" cy="16527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691C3FC-1D14-447F-B368-965003C7F327}"/>
              </a:ext>
            </a:extLst>
          </p:cNvPr>
          <p:cNvSpPr txBox="1"/>
          <p:nvPr/>
        </p:nvSpPr>
        <p:spPr>
          <a:xfrm>
            <a:off x="462444" y="1713004"/>
            <a:ext cx="17525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203262"/>
              </a:buClr>
              <a:buSzTx/>
              <a:buFontTx/>
              <a:buNone/>
              <a:tabLst/>
              <a:defRPr/>
            </a:pPr>
            <a:r>
              <a:rPr kumimoji="0" lang="en-US" sz="1000" b="1" i="0" u="none" strike="noStrike" kern="1200" cap="none" spc="0" normalizeH="0" baseline="0" noProof="0">
                <a:ln>
                  <a:noFill/>
                </a:ln>
                <a:solidFill>
                  <a:srgbClr val="3B3B3B"/>
                </a:solidFill>
                <a:effectLst/>
                <a:uLnTx/>
                <a:uFillTx/>
                <a:latin typeface="Arial" panose="020B0604020202020204"/>
                <a:ea typeface="+mn-ea"/>
                <a:cs typeface="Segoe UI"/>
              </a:rPr>
              <a:t>April/May 2024: </a:t>
            </a:r>
          </a:p>
          <a:p>
            <a:pPr marL="0" marR="0" lvl="0" indent="0" algn="l" defTabSz="914400" rtl="0" eaLnBrk="1" fontAlgn="auto" latinLnBrk="0" hangingPunct="1">
              <a:lnSpc>
                <a:spcPct val="100000"/>
              </a:lnSpc>
              <a:spcBef>
                <a:spcPts val="0"/>
              </a:spcBef>
              <a:spcAft>
                <a:spcPts val="0"/>
              </a:spcAft>
              <a:buClr>
                <a:srgbClr val="203262"/>
              </a:buClr>
              <a:buSzTx/>
              <a:buFontTx/>
              <a:buNone/>
              <a:tabLst/>
              <a:defRPr/>
            </a:pPr>
            <a: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t>Expert Panelists Recruited</a:t>
            </a:r>
          </a:p>
          <a:p>
            <a:pPr marL="0" marR="0" lvl="0" indent="0" algn="l" defTabSz="914400" rtl="0" eaLnBrk="1" fontAlgn="auto" latinLnBrk="0" hangingPunct="1">
              <a:lnSpc>
                <a:spcPct val="100000"/>
              </a:lnSpc>
              <a:spcBef>
                <a:spcPts val="0"/>
              </a:spcBef>
              <a:spcAft>
                <a:spcPts val="0"/>
              </a:spcAft>
              <a:buClr>
                <a:srgbClr val="203262"/>
              </a:buClr>
              <a:buSzTx/>
              <a:buFontTx/>
              <a:buNone/>
              <a:tabLst/>
              <a:defRPr/>
            </a:pPr>
            <a:r>
              <a:rPr kumimoji="0" lang="en-US" sz="1000" b="0" i="0" u="none" strike="noStrike" kern="1200" cap="none" spc="0" normalizeH="0" baseline="0" noProof="0">
                <a:ln>
                  <a:noFill/>
                </a:ln>
                <a:solidFill>
                  <a:srgbClr val="3B3B3B"/>
                </a:solidFill>
                <a:effectLst/>
                <a:uLnTx/>
                <a:uFillTx/>
                <a:latin typeface="Arial" panose="020B0604020202020204"/>
                <a:ea typeface="+mn-ea"/>
                <a:cs typeface="Arial" panose="020B0604020202020204"/>
              </a:rPr>
              <a:t>Expert Panel Sessions Scheduled/Held</a:t>
            </a:r>
          </a:p>
        </p:txBody>
      </p:sp>
      <p:cxnSp>
        <p:nvCxnSpPr>
          <p:cNvPr id="10" name="Straight Connector 9">
            <a:extLst>
              <a:ext uri="{FF2B5EF4-FFF2-40B4-BE49-F238E27FC236}">
                <a16:creationId xmlns:a16="http://schemas.microsoft.com/office/drawing/2014/main" id="{583651C1-A69E-4A92-9CDB-F1853CB9833A}"/>
              </a:ext>
            </a:extLst>
          </p:cNvPr>
          <p:cNvCxnSpPr>
            <a:cxnSpLocks/>
          </p:cNvCxnSpPr>
          <p:nvPr/>
        </p:nvCxnSpPr>
        <p:spPr>
          <a:xfrm flipV="1">
            <a:off x="1858676" y="3879337"/>
            <a:ext cx="0" cy="16873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0A629EB-817D-4990-BE6E-A252CE382500}"/>
              </a:ext>
            </a:extLst>
          </p:cNvPr>
          <p:cNvSpPr txBox="1"/>
          <p:nvPr/>
        </p:nvSpPr>
        <p:spPr>
          <a:xfrm>
            <a:off x="1843091" y="4329388"/>
            <a:ext cx="1752599"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203262"/>
              </a:buClr>
              <a:buSzTx/>
              <a:buFontTx/>
              <a:buNone/>
              <a:tabLst/>
              <a:defRPr/>
            </a:pPr>
            <a:r>
              <a:rPr kumimoji="0" lang="en-US" sz="1000" b="1" i="0" u="none" strike="noStrike" kern="1200" cap="none" spc="0" normalizeH="0" baseline="0" noProof="0">
                <a:ln>
                  <a:noFill/>
                </a:ln>
                <a:solidFill>
                  <a:srgbClr val="3B3B3B"/>
                </a:solidFill>
                <a:effectLst/>
                <a:uLnTx/>
                <a:uFillTx/>
                <a:latin typeface="Arial" panose="020B0604020202020204"/>
                <a:ea typeface="+mn-ea"/>
                <a:cs typeface="Segoe UI"/>
              </a:rPr>
              <a:t>May 2024: </a:t>
            </a:r>
          </a:p>
          <a:p>
            <a:pPr marL="0" marR="0" lvl="0" indent="0" algn="l" defTabSz="914400" rtl="0" eaLnBrk="1" fontAlgn="auto" latinLnBrk="0" hangingPunct="1">
              <a:lnSpc>
                <a:spcPct val="100000"/>
              </a:lnSpc>
              <a:spcBef>
                <a:spcPts val="0"/>
              </a:spcBef>
              <a:spcAft>
                <a:spcPts val="0"/>
              </a:spcAft>
              <a:buClr>
                <a:srgbClr val="203262"/>
              </a:buClr>
              <a:buSzTx/>
              <a:buFontTx/>
              <a:buNone/>
              <a:tabLst/>
              <a:defRPr/>
            </a:pPr>
            <a: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t>Information Session Webinar Hosted</a:t>
            </a:r>
          </a:p>
          <a:p>
            <a:pPr marL="0" marR="0" lvl="0" indent="0" algn="l" defTabSz="914400" rtl="0" eaLnBrk="1" fontAlgn="auto" latinLnBrk="0" hangingPunct="1">
              <a:lnSpc>
                <a:spcPct val="100000"/>
              </a:lnSpc>
              <a:spcBef>
                <a:spcPts val="0"/>
              </a:spcBef>
              <a:spcAft>
                <a:spcPts val="0"/>
              </a:spcAft>
              <a:buClr>
                <a:srgbClr val="203262"/>
              </a:buClr>
              <a:buSzTx/>
              <a:buFontTx/>
              <a:buNone/>
              <a:tabLst/>
              <a:defRPr/>
            </a:pPr>
            <a:endParaRPr lang="en-US" sz="1000">
              <a:solidFill>
                <a:srgbClr val="3B3B3B"/>
              </a:solidFill>
              <a:latin typeface="Arial" panose="020B0604020202020204"/>
              <a:cs typeface="Segoe UI"/>
            </a:endParaRPr>
          </a:p>
          <a:p>
            <a:pPr marL="0" marR="0" lvl="0" indent="0" algn="l" defTabSz="914400" rtl="0" eaLnBrk="1" fontAlgn="auto" latinLnBrk="0" hangingPunct="1">
              <a:lnSpc>
                <a:spcPct val="100000"/>
              </a:lnSpc>
              <a:spcBef>
                <a:spcPts val="0"/>
              </a:spcBef>
              <a:spcAft>
                <a:spcPts val="0"/>
              </a:spcAft>
              <a:buClr>
                <a:srgbClr val="203262"/>
              </a:buClr>
              <a:buSzTx/>
              <a:buFontTx/>
              <a:buNone/>
              <a:tabLst/>
              <a:defRPr/>
            </a:pPr>
            <a: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t>Participant Recruitment Begins</a:t>
            </a:r>
          </a:p>
          <a:p>
            <a:pPr marL="0" marR="0" lvl="0" indent="0" algn="l" defTabSz="914400" rtl="0" eaLnBrk="1" fontAlgn="auto" latinLnBrk="0" hangingPunct="1">
              <a:lnSpc>
                <a:spcPct val="100000"/>
              </a:lnSpc>
              <a:spcBef>
                <a:spcPts val="0"/>
              </a:spcBef>
              <a:spcAft>
                <a:spcPts val="0"/>
              </a:spcAft>
              <a:buClr>
                <a:srgbClr val="203262"/>
              </a:buClr>
              <a:buSzTx/>
              <a:buFontTx/>
              <a:buNone/>
              <a:tabLst/>
              <a:defRPr/>
            </a:pPr>
            <a:endParaRPr lang="en-US" sz="1000">
              <a:solidFill>
                <a:srgbClr val="3B3B3B"/>
              </a:solidFill>
              <a:latin typeface="Arial" panose="020B0604020202020204"/>
              <a:cs typeface="Segoe UI"/>
            </a:endParaRPr>
          </a:p>
          <a:p>
            <a:pPr marL="0" marR="0" lvl="0" indent="0" algn="l" defTabSz="914400" rtl="0" eaLnBrk="1" fontAlgn="auto" latinLnBrk="0" hangingPunct="1">
              <a:lnSpc>
                <a:spcPct val="100000"/>
              </a:lnSpc>
              <a:spcBef>
                <a:spcPts val="0"/>
              </a:spcBef>
              <a:spcAft>
                <a:spcPts val="0"/>
              </a:spcAft>
              <a:buClr>
                <a:srgbClr val="203262"/>
              </a:buClr>
              <a:buSzTx/>
              <a:buFontTx/>
              <a:buNone/>
              <a:tabLst/>
              <a:defRPr/>
            </a:pPr>
            <a: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t>KDD, Change Package, Measurement Strategy Posted Online</a:t>
            </a:r>
            <a:endParaRPr kumimoji="0" lang="en-US" sz="1000" b="0" i="0" u="none" strike="noStrike" kern="1200" cap="none" spc="0" normalizeH="0" baseline="0" noProof="0">
              <a:ln>
                <a:noFill/>
              </a:ln>
              <a:solidFill>
                <a:srgbClr val="3B3B3B"/>
              </a:solidFill>
              <a:effectLst/>
              <a:uLnTx/>
              <a:uFillTx/>
              <a:latin typeface="Arial" panose="020B0604020202020204"/>
              <a:ea typeface="+mn-ea"/>
              <a:cs typeface="Arial" panose="020B0604020202020204"/>
            </a:endParaRPr>
          </a:p>
        </p:txBody>
      </p:sp>
      <p:cxnSp>
        <p:nvCxnSpPr>
          <p:cNvPr id="12" name="Straight Connector 11">
            <a:extLst>
              <a:ext uri="{FF2B5EF4-FFF2-40B4-BE49-F238E27FC236}">
                <a16:creationId xmlns:a16="http://schemas.microsoft.com/office/drawing/2014/main" id="{3AAB78E5-4672-4073-9609-022109BF90CB}"/>
              </a:ext>
            </a:extLst>
          </p:cNvPr>
          <p:cNvCxnSpPr>
            <a:cxnSpLocks/>
          </p:cNvCxnSpPr>
          <p:nvPr/>
        </p:nvCxnSpPr>
        <p:spPr>
          <a:xfrm flipV="1">
            <a:off x="2718460" y="1632046"/>
            <a:ext cx="0" cy="16527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B2E5A9A-7984-407C-B583-0B202790AD78}"/>
              </a:ext>
            </a:extLst>
          </p:cNvPr>
          <p:cNvSpPr txBox="1"/>
          <p:nvPr/>
        </p:nvSpPr>
        <p:spPr>
          <a:xfrm>
            <a:off x="2718460" y="1632046"/>
            <a:ext cx="151164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B3B3B"/>
                </a:solidFill>
                <a:effectLst/>
                <a:uLnTx/>
                <a:uFillTx/>
                <a:latin typeface="Arial" panose="020B0604020202020204"/>
                <a:ea typeface="+mn-ea"/>
                <a:cs typeface="Segoe UI"/>
              </a:rPr>
              <a:t>June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t>Collaborative Kick-Off Pre-Work Support Call </a:t>
            </a:r>
            <a:b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br>
            <a: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t>(Pre-work review and initial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rgbClr val="3B3B3B"/>
              </a:solidFill>
              <a:latin typeface="Arial" panose="020B0604020202020204"/>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t>Participant Recruitment Ends</a:t>
            </a:r>
            <a:endParaRPr kumimoji="0" lang="en-US" sz="1000" b="0" i="0" u="none" strike="noStrike" kern="1200" cap="none" spc="0" normalizeH="0" baseline="0" noProof="0">
              <a:ln>
                <a:noFill/>
              </a:ln>
              <a:solidFill>
                <a:srgbClr val="3B3B3B"/>
              </a:solidFill>
              <a:effectLst/>
              <a:uLnTx/>
              <a:uFillTx/>
              <a:latin typeface="Arial" panose="020B0604020202020204"/>
              <a:ea typeface="+mn-ea"/>
              <a:cs typeface="Arial" panose="020B0604020202020204"/>
            </a:endParaRPr>
          </a:p>
        </p:txBody>
      </p:sp>
      <p:cxnSp>
        <p:nvCxnSpPr>
          <p:cNvPr id="18" name="Straight Connector 17">
            <a:extLst>
              <a:ext uri="{FF2B5EF4-FFF2-40B4-BE49-F238E27FC236}">
                <a16:creationId xmlns:a16="http://schemas.microsoft.com/office/drawing/2014/main" id="{5EFDE6C5-AEB6-45F5-9078-ED35B4CB7D05}"/>
              </a:ext>
            </a:extLst>
          </p:cNvPr>
          <p:cNvCxnSpPr>
            <a:cxnSpLocks/>
          </p:cNvCxnSpPr>
          <p:nvPr/>
        </p:nvCxnSpPr>
        <p:spPr>
          <a:xfrm flipV="1">
            <a:off x="4232706" y="3890472"/>
            <a:ext cx="0" cy="20701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7F2C3A1-5305-4009-9CFB-6EE3B660EC0B}"/>
              </a:ext>
            </a:extLst>
          </p:cNvPr>
          <p:cNvSpPr txBox="1"/>
          <p:nvPr/>
        </p:nvSpPr>
        <p:spPr>
          <a:xfrm>
            <a:off x="4230104" y="4324435"/>
            <a:ext cx="2539700"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B3B3B"/>
                </a:solidFill>
                <a:effectLst/>
                <a:uLnTx/>
                <a:uFillTx/>
                <a:latin typeface="Arial" panose="020B0604020202020204"/>
                <a:ea typeface="+mn-ea"/>
                <a:cs typeface="Segoe UI"/>
              </a:rPr>
              <a:t>July – September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t>Participants complete pre-work, identify strategic CBO partner, and submit baseline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rgbClr val="3B3B3B"/>
              </a:solidFill>
              <a:latin typeface="Arial" panose="020B0604020202020204"/>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t>PCG offers 1:1 coaching to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rgbClr val="3B3B3B"/>
              </a:solidFill>
              <a:latin typeface="Arial" panose="020B0604020202020204"/>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t>PCG recruits speakers for and plans Learning Session 1 (i.e., MCO panel, NJ based experts and NJ </a:t>
            </a:r>
            <a:r>
              <a:rPr lang="en-US" sz="1000">
                <a:solidFill>
                  <a:srgbClr val="3B3B3B"/>
                </a:solidFill>
                <a:latin typeface="Arial" panose="020B0604020202020204"/>
                <a:cs typeface="Segoe UI"/>
              </a:rPr>
              <a:t>CBO</a:t>
            </a:r>
            <a: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t>s in most pressing domains)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endParaRPr>
          </a:p>
        </p:txBody>
      </p:sp>
      <p:cxnSp>
        <p:nvCxnSpPr>
          <p:cNvPr id="20" name="Straight Connector 19">
            <a:extLst>
              <a:ext uri="{FF2B5EF4-FFF2-40B4-BE49-F238E27FC236}">
                <a16:creationId xmlns:a16="http://schemas.microsoft.com/office/drawing/2014/main" id="{46A76620-8F96-46AE-A891-53973D32F663}"/>
              </a:ext>
            </a:extLst>
          </p:cNvPr>
          <p:cNvCxnSpPr>
            <a:cxnSpLocks/>
          </p:cNvCxnSpPr>
          <p:nvPr/>
        </p:nvCxnSpPr>
        <p:spPr>
          <a:xfrm flipV="1">
            <a:off x="6207984" y="1663823"/>
            <a:ext cx="0" cy="16527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46E684D-D774-4FCB-A199-7BC50988C4B3}"/>
              </a:ext>
            </a:extLst>
          </p:cNvPr>
          <p:cNvSpPr txBox="1"/>
          <p:nvPr/>
        </p:nvSpPr>
        <p:spPr>
          <a:xfrm>
            <a:off x="6207983" y="1831516"/>
            <a:ext cx="175259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B3B3B"/>
                </a:solidFill>
                <a:effectLst/>
                <a:uLnTx/>
                <a:uFillTx/>
                <a:latin typeface="Arial" panose="020B0604020202020204"/>
                <a:ea typeface="+mn-ea"/>
                <a:cs typeface="Segoe UI"/>
              </a:rPr>
              <a:t>September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t>Learning Session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rgbClr val="3B3B3B"/>
              </a:solidFill>
              <a:latin typeface="Arial" panose="020B0604020202020204"/>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t>Dashboard launched with baseline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rgbClr val="3B3B3B"/>
              </a:solidFill>
              <a:latin typeface="Arial" panose="020B0604020202020204"/>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endParaRPr>
          </a:p>
        </p:txBody>
      </p:sp>
      <p:cxnSp>
        <p:nvCxnSpPr>
          <p:cNvPr id="24" name="Straight Connector 23">
            <a:extLst>
              <a:ext uri="{FF2B5EF4-FFF2-40B4-BE49-F238E27FC236}">
                <a16:creationId xmlns:a16="http://schemas.microsoft.com/office/drawing/2014/main" id="{7E147146-153C-4B6A-8116-35BEA7BC9FDF}"/>
              </a:ext>
            </a:extLst>
          </p:cNvPr>
          <p:cNvCxnSpPr>
            <a:cxnSpLocks/>
          </p:cNvCxnSpPr>
          <p:nvPr/>
        </p:nvCxnSpPr>
        <p:spPr>
          <a:xfrm flipH="1" flipV="1">
            <a:off x="7524729" y="3879337"/>
            <a:ext cx="10364" cy="13962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F9A1FE6-0ED9-49BB-8DEC-DB808911509C}"/>
              </a:ext>
            </a:extLst>
          </p:cNvPr>
          <p:cNvSpPr txBox="1"/>
          <p:nvPr/>
        </p:nvSpPr>
        <p:spPr>
          <a:xfrm>
            <a:off x="7528775" y="4324435"/>
            <a:ext cx="2079169" cy="553998"/>
          </a:xfrm>
          <a:prstGeom prst="rect">
            <a:avLst/>
          </a:prstGeom>
          <a:noFill/>
        </p:spPr>
        <p:txBody>
          <a:bodyPr wrap="square" lIns="91440" tIns="45720" rIns="91440" bIns="45720" rtlCol="0" anchor="t">
            <a:spAutoFit/>
          </a:bodyPr>
          <a:lstStyle/>
          <a:p>
            <a:pPr defTabSz="914400">
              <a:defRPr/>
            </a:pPr>
            <a:r>
              <a:rPr kumimoji="0" lang="en-US" sz="1000" b="1" i="0" u="none" strike="noStrike" kern="1200" cap="none" spc="0" normalizeH="0" baseline="0" noProof="0">
                <a:ln>
                  <a:noFill/>
                </a:ln>
                <a:solidFill>
                  <a:srgbClr val="3B3B3B"/>
                </a:solidFill>
                <a:effectLst/>
                <a:uLnTx/>
                <a:uFillTx/>
                <a:latin typeface="Arial" panose="020B0604020202020204"/>
                <a:ea typeface="+mn-ea"/>
                <a:cs typeface="Segoe UI"/>
              </a:rPr>
              <a:t>October –</a:t>
            </a:r>
            <a:r>
              <a:rPr lang="en-US" sz="1000" b="1">
                <a:solidFill>
                  <a:srgbClr val="3B3B3B"/>
                </a:solidFill>
                <a:latin typeface="Arial" panose="020B0604020202020204"/>
                <a:cs typeface="Segoe UI"/>
              </a:rPr>
              <a:t> </a:t>
            </a:r>
            <a:r>
              <a:rPr kumimoji="0" lang="en-US" sz="1000" b="1" i="0" u="none" strike="noStrike" kern="1200" cap="none" spc="0" normalizeH="0" baseline="0" noProof="0">
                <a:ln>
                  <a:noFill/>
                </a:ln>
                <a:solidFill>
                  <a:srgbClr val="3B3B3B"/>
                </a:solidFill>
                <a:effectLst/>
                <a:uLnTx/>
                <a:uFillTx/>
                <a:latin typeface="Arial" panose="020B0604020202020204"/>
                <a:ea typeface="+mn-ea"/>
                <a:cs typeface="Segoe UI"/>
              </a:rPr>
              <a:t>December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t>Monthly Group Coaching Sessions with data submission</a:t>
            </a:r>
            <a:endParaRPr kumimoji="0" lang="en-US" sz="1000" b="0" i="0" u="none" strike="noStrike" kern="1200" cap="none" spc="0" normalizeH="0" baseline="0" noProof="0">
              <a:ln>
                <a:noFill/>
              </a:ln>
              <a:solidFill>
                <a:srgbClr val="3B3B3B"/>
              </a:solidFill>
              <a:effectLst/>
              <a:uLnTx/>
              <a:uFillTx/>
              <a:latin typeface="Arial" panose="020B0604020202020204"/>
              <a:cs typeface="Segoe UI"/>
            </a:endParaRPr>
          </a:p>
        </p:txBody>
      </p:sp>
      <p:cxnSp>
        <p:nvCxnSpPr>
          <p:cNvPr id="28" name="Straight Connector 27">
            <a:extLst>
              <a:ext uri="{FF2B5EF4-FFF2-40B4-BE49-F238E27FC236}">
                <a16:creationId xmlns:a16="http://schemas.microsoft.com/office/drawing/2014/main" id="{60486A1B-561B-4128-A48F-5534F9E0EEBE}"/>
              </a:ext>
            </a:extLst>
          </p:cNvPr>
          <p:cNvCxnSpPr>
            <a:cxnSpLocks/>
          </p:cNvCxnSpPr>
          <p:nvPr/>
        </p:nvCxnSpPr>
        <p:spPr>
          <a:xfrm flipV="1">
            <a:off x="9732663" y="1632046"/>
            <a:ext cx="0" cy="16527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AF179F4-B86C-4CCB-88BA-BA2737BF14A2}"/>
              </a:ext>
            </a:extLst>
          </p:cNvPr>
          <p:cNvSpPr txBox="1"/>
          <p:nvPr/>
        </p:nvSpPr>
        <p:spPr>
          <a:xfrm>
            <a:off x="9736921" y="1829361"/>
            <a:ext cx="1304203"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B3B3B"/>
                </a:solidFill>
                <a:effectLst/>
                <a:uLnTx/>
                <a:uFillTx/>
                <a:latin typeface="Arial" panose="020B0604020202020204"/>
                <a:ea typeface="+mn-ea"/>
                <a:cs typeface="Segoe UI"/>
              </a:rPr>
              <a:t>December </a:t>
            </a:r>
            <a:r>
              <a:rPr lang="en-US" sz="1000" b="1">
                <a:solidFill>
                  <a:srgbClr val="3B3B3B"/>
                </a:solidFill>
                <a:latin typeface="Arial" panose="020B0604020202020204"/>
                <a:cs typeface="Segoe UI"/>
              </a:rPr>
              <a:t>2024</a:t>
            </a:r>
            <a:r>
              <a:rPr kumimoji="0" lang="en-US" sz="1000" b="1" i="0" u="none" strike="noStrike" kern="1200" cap="none" spc="0" normalizeH="0" baseline="0" noProof="0">
                <a:ln>
                  <a:noFill/>
                </a:ln>
                <a:solidFill>
                  <a:srgbClr val="3B3B3B"/>
                </a:solidFill>
                <a:effectLst/>
                <a:uLnTx/>
                <a:uFillTx/>
                <a:latin typeface="Arial" panose="020B0604020202020204"/>
                <a:ea typeface="+mn-ea"/>
                <a:cs typeface="Segoe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t>Learning Session 2</a:t>
            </a:r>
          </a:p>
        </p:txBody>
      </p:sp>
      <p:sp>
        <p:nvSpPr>
          <p:cNvPr id="4" name="TextBox 3">
            <a:extLst>
              <a:ext uri="{FF2B5EF4-FFF2-40B4-BE49-F238E27FC236}">
                <a16:creationId xmlns:a16="http://schemas.microsoft.com/office/drawing/2014/main" id="{0482AA36-DBC0-429C-A894-DD8883F973E7}"/>
              </a:ext>
            </a:extLst>
          </p:cNvPr>
          <p:cNvSpPr txBox="1"/>
          <p:nvPr/>
        </p:nvSpPr>
        <p:spPr>
          <a:xfrm>
            <a:off x="2432858" y="273629"/>
            <a:ext cx="6489469" cy="378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3B3B3B">
                    <a:lumMod val="65000"/>
                    <a:lumOff val="35000"/>
                  </a:srgbClr>
                </a:solidFill>
                <a:latin typeface="+mn-lt"/>
                <a:ea typeface="+mn-ea"/>
                <a:cs typeface="+mn-cs"/>
              </a:defRPr>
            </a:pPr>
            <a:r>
              <a:rPr lang="en-US" sz="1862" b="1">
                <a:solidFill>
                  <a:srgbClr val="0B3677"/>
                </a:solidFill>
                <a:latin typeface="Arial" panose="020B0604020202020204"/>
              </a:rPr>
              <a:t>Tentative LC3 SDOH Collaborative </a:t>
            </a:r>
            <a:r>
              <a:rPr kumimoji="0" lang="en-US" sz="1862" b="1" i="0" u="none" strike="noStrike" kern="1200" cap="none" spc="0" normalizeH="0" baseline="0" noProof="0">
                <a:ln>
                  <a:noFill/>
                </a:ln>
                <a:solidFill>
                  <a:srgbClr val="0B3677"/>
                </a:solidFill>
                <a:effectLst/>
                <a:uLnTx/>
                <a:uFillTx/>
                <a:latin typeface="Arial" panose="020B0604020202020204"/>
                <a:ea typeface="+mn-ea"/>
                <a:cs typeface="+mn-cs"/>
              </a:rPr>
              <a:t>Timeline 2024-2025</a:t>
            </a:r>
          </a:p>
        </p:txBody>
      </p:sp>
      <p:cxnSp>
        <p:nvCxnSpPr>
          <p:cNvPr id="6" name="Straight Connector 5">
            <a:extLst>
              <a:ext uri="{FF2B5EF4-FFF2-40B4-BE49-F238E27FC236}">
                <a16:creationId xmlns:a16="http://schemas.microsoft.com/office/drawing/2014/main" id="{0486FF4B-07B9-AD40-C858-9AC94974E3CA}"/>
              </a:ext>
            </a:extLst>
          </p:cNvPr>
          <p:cNvCxnSpPr>
            <a:cxnSpLocks/>
          </p:cNvCxnSpPr>
          <p:nvPr/>
        </p:nvCxnSpPr>
        <p:spPr>
          <a:xfrm flipH="1" flipV="1">
            <a:off x="10767940" y="3879337"/>
            <a:ext cx="10364" cy="13962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96C673E-C2F5-123F-1C6E-73C402BCB5F1}"/>
              </a:ext>
            </a:extLst>
          </p:cNvPr>
          <p:cNvSpPr txBox="1"/>
          <p:nvPr/>
        </p:nvSpPr>
        <p:spPr>
          <a:xfrm>
            <a:off x="10804642" y="4324435"/>
            <a:ext cx="134590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B3B3B"/>
                </a:solidFill>
                <a:effectLst/>
                <a:uLnTx/>
                <a:uFillTx/>
                <a:latin typeface="Arial" panose="020B0604020202020204"/>
                <a:ea typeface="+mn-ea"/>
                <a:cs typeface="Segoe UI"/>
              </a:rPr>
              <a:t>January/February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B3B3B"/>
                </a:solidFill>
                <a:effectLst/>
                <a:uLnTx/>
                <a:uFillTx/>
                <a:latin typeface="Arial" panose="020B0604020202020204"/>
                <a:ea typeface="+mn-ea"/>
                <a:cs typeface="Segoe UI"/>
              </a:rPr>
              <a:t>Final Coaching and Outcomes Session</a:t>
            </a:r>
          </a:p>
        </p:txBody>
      </p:sp>
      <p:grpSp>
        <p:nvGrpSpPr>
          <p:cNvPr id="5" name="Group 4">
            <a:extLst>
              <a:ext uri="{FF2B5EF4-FFF2-40B4-BE49-F238E27FC236}">
                <a16:creationId xmlns:a16="http://schemas.microsoft.com/office/drawing/2014/main" id="{1F172A54-2A68-B454-AC36-6FDB0AB74A55}"/>
              </a:ext>
            </a:extLst>
          </p:cNvPr>
          <p:cNvGrpSpPr/>
          <p:nvPr/>
        </p:nvGrpSpPr>
        <p:grpSpPr>
          <a:xfrm>
            <a:off x="195300" y="5970211"/>
            <a:ext cx="3459484" cy="839087"/>
            <a:chOff x="295704" y="6018419"/>
            <a:chExt cx="3459484" cy="839087"/>
          </a:xfrm>
        </p:grpSpPr>
        <p:pic>
          <p:nvPicPr>
            <p:cNvPr id="9" name="Picture 8">
              <a:extLst>
                <a:ext uri="{FF2B5EF4-FFF2-40B4-BE49-F238E27FC236}">
                  <a16:creationId xmlns:a16="http://schemas.microsoft.com/office/drawing/2014/main" id="{5F9C59A1-A7C6-0A8D-0AAE-03A996AC0AA5}"/>
                </a:ext>
              </a:extLst>
            </p:cNvPr>
            <p:cNvPicPr>
              <a:picLocks noChangeAspect="1"/>
            </p:cNvPicPr>
            <p:nvPr/>
          </p:nvPicPr>
          <p:blipFill>
            <a:blip r:embed="rId8"/>
            <a:stretch>
              <a:fillRect/>
            </a:stretch>
          </p:blipFill>
          <p:spPr>
            <a:xfrm>
              <a:off x="295704" y="6072953"/>
              <a:ext cx="2493944" cy="784553"/>
            </a:xfrm>
            <a:prstGeom prst="rect">
              <a:avLst/>
            </a:prstGeom>
          </p:spPr>
        </p:pic>
        <p:pic>
          <p:nvPicPr>
            <p:cNvPr id="14" name="Picture 13">
              <a:extLst>
                <a:ext uri="{FF2B5EF4-FFF2-40B4-BE49-F238E27FC236}">
                  <a16:creationId xmlns:a16="http://schemas.microsoft.com/office/drawing/2014/main" id="{28CFE6AF-F7F7-A6CB-3A3A-48BB8BBA8F5C}"/>
                </a:ext>
              </a:extLst>
            </p:cNvPr>
            <p:cNvPicPr>
              <a:picLocks noChangeAspect="1"/>
            </p:cNvPicPr>
            <p:nvPr/>
          </p:nvPicPr>
          <p:blipFill rotWithShape="1">
            <a:blip r:embed="rId8"/>
            <a:srcRect l="39173" t="86115"/>
            <a:stretch/>
          </p:blipFill>
          <p:spPr>
            <a:xfrm>
              <a:off x="992089" y="6616905"/>
              <a:ext cx="2160050" cy="217036"/>
            </a:xfrm>
            <a:prstGeom prst="rect">
              <a:avLst/>
            </a:prstGeom>
          </p:spPr>
        </p:pic>
        <p:pic>
          <p:nvPicPr>
            <p:cNvPr id="15" name="Picture 14">
              <a:extLst>
                <a:ext uri="{FF2B5EF4-FFF2-40B4-BE49-F238E27FC236}">
                  <a16:creationId xmlns:a16="http://schemas.microsoft.com/office/drawing/2014/main" id="{0FFA3D3E-5870-6929-B341-FED0CB6DDC88}"/>
                </a:ext>
              </a:extLst>
            </p:cNvPr>
            <p:cNvPicPr>
              <a:picLocks noChangeAspect="1"/>
            </p:cNvPicPr>
            <p:nvPr/>
          </p:nvPicPr>
          <p:blipFill rotWithShape="1">
            <a:blip r:embed="rId8"/>
            <a:srcRect l="39173" t="86115"/>
            <a:stretch/>
          </p:blipFill>
          <p:spPr>
            <a:xfrm>
              <a:off x="2780788" y="6018419"/>
              <a:ext cx="974400" cy="815522"/>
            </a:xfrm>
            <a:prstGeom prst="rect">
              <a:avLst/>
            </a:prstGeom>
          </p:spPr>
        </p:pic>
      </p:grpSp>
    </p:spTree>
    <p:extLst>
      <p:ext uri="{BB962C8B-B14F-4D97-AF65-F5344CB8AC3E}">
        <p14:creationId xmlns:p14="http://schemas.microsoft.com/office/powerpoint/2010/main" val="3388937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17D4-3C95-438E-BD59-5884BB91A80C}"/>
              </a:ext>
            </a:extLst>
          </p:cNvPr>
          <p:cNvSpPr>
            <a:spLocks noGrp="1"/>
          </p:cNvSpPr>
          <p:nvPr>
            <p:ph type="title"/>
          </p:nvPr>
        </p:nvSpPr>
        <p:spPr>
          <a:xfrm>
            <a:off x="327836" y="402193"/>
            <a:ext cx="11421139" cy="646331"/>
          </a:xfrm>
        </p:spPr>
        <p:txBody>
          <a:bodyPr/>
          <a:lstStyle/>
          <a:p>
            <a:r>
              <a:rPr lang="en-US">
                <a:solidFill>
                  <a:srgbClr val="153753"/>
                </a:solidFill>
              </a:rPr>
              <a:t>How to Join</a:t>
            </a:r>
          </a:p>
        </p:txBody>
      </p:sp>
      <p:sp>
        <p:nvSpPr>
          <p:cNvPr id="4" name="Footer Placeholder 3">
            <a:extLst>
              <a:ext uri="{FF2B5EF4-FFF2-40B4-BE49-F238E27FC236}">
                <a16:creationId xmlns:a16="http://schemas.microsoft.com/office/drawing/2014/main" id="{18EF84E4-0332-4977-A811-DC03DE8C45FC}"/>
              </a:ext>
            </a:extLst>
          </p:cNvPr>
          <p:cNvSpPr>
            <a:spLocks noGrp="1"/>
          </p:cNvSpPr>
          <p:nvPr>
            <p:ph type="ftr" sz="quarter" idx="11"/>
          </p:nvPr>
        </p:nvSpPr>
        <p:spPr/>
        <p:txBody>
          <a:bodyPr/>
          <a:lstStyle/>
          <a:p>
            <a:r>
              <a:rPr lang="en-US"/>
              <a:t>Prepared by Public Consulting Group</a:t>
            </a:r>
          </a:p>
        </p:txBody>
      </p:sp>
      <p:sp>
        <p:nvSpPr>
          <p:cNvPr id="5" name="Slide Number Placeholder 4">
            <a:extLst>
              <a:ext uri="{FF2B5EF4-FFF2-40B4-BE49-F238E27FC236}">
                <a16:creationId xmlns:a16="http://schemas.microsoft.com/office/drawing/2014/main" id="{52BC5E97-FF31-4886-8A4C-9B383B231EB8}"/>
              </a:ext>
            </a:extLst>
          </p:cNvPr>
          <p:cNvSpPr>
            <a:spLocks noGrp="1"/>
          </p:cNvSpPr>
          <p:nvPr>
            <p:ph type="sldNum" sz="quarter" idx="12"/>
          </p:nvPr>
        </p:nvSpPr>
        <p:spPr/>
        <p:txBody>
          <a:bodyPr/>
          <a:lstStyle/>
          <a:p>
            <a:fld id="{5A774AA6-F414-4EAB-B971-BC2BDCB0FD3E}" type="slidenum">
              <a:rPr lang="en-US" smtClean="0"/>
              <a:t>27</a:t>
            </a:fld>
            <a:endParaRPr lang="en-US"/>
          </a:p>
        </p:txBody>
      </p:sp>
      <p:grpSp>
        <p:nvGrpSpPr>
          <p:cNvPr id="15" name="Group 14">
            <a:extLst>
              <a:ext uri="{FF2B5EF4-FFF2-40B4-BE49-F238E27FC236}">
                <a16:creationId xmlns:a16="http://schemas.microsoft.com/office/drawing/2014/main" id="{D17937C9-45E5-6650-5E39-8BB7758D4590}"/>
              </a:ext>
            </a:extLst>
          </p:cNvPr>
          <p:cNvGrpSpPr/>
          <p:nvPr/>
        </p:nvGrpSpPr>
        <p:grpSpPr>
          <a:xfrm>
            <a:off x="991665" y="2304867"/>
            <a:ext cx="8803532" cy="704546"/>
            <a:chOff x="924128" y="1462082"/>
            <a:chExt cx="8803532" cy="704546"/>
          </a:xfrm>
        </p:grpSpPr>
        <p:sp>
          <p:nvSpPr>
            <p:cNvPr id="8" name="Oval 7">
              <a:extLst>
                <a:ext uri="{FF2B5EF4-FFF2-40B4-BE49-F238E27FC236}">
                  <a16:creationId xmlns:a16="http://schemas.microsoft.com/office/drawing/2014/main" id="{CF817DF1-328D-BAFD-4E38-5D0F8EFA2E80}"/>
                </a:ext>
              </a:extLst>
            </p:cNvPr>
            <p:cNvSpPr/>
            <p:nvPr/>
          </p:nvSpPr>
          <p:spPr>
            <a:xfrm>
              <a:off x="924128" y="1462082"/>
              <a:ext cx="493776" cy="49317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t>2</a:t>
              </a:r>
            </a:p>
          </p:txBody>
        </p:sp>
        <p:sp>
          <p:nvSpPr>
            <p:cNvPr id="12" name="TextBox 11">
              <a:extLst>
                <a:ext uri="{FF2B5EF4-FFF2-40B4-BE49-F238E27FC236}">
                  <a16:creationId xmlns:a16="http://schemas.microsoft.com/office/drawing/2014/main" id="{2C54A31C-3E00-CB9A-A8E5-2F33A132DE2D}"/>
                </a:ext>
              </a:extLst>
            </p:cNvPr>
            <p:cNvSpPr txBox="1"/>
            <p:nvPr/>
          </p:nvSpPr>
          <p:spPr>
            <a:xfrm>
              <a:off x="1429966" y="1520297"/>
              <a:ext cx="8297694" cy="646331"/>
            </a:xfrm>
            <a:prstGeom prst="rect">
              <a:avLst/>
            </a:prstGeom>
            <a:noFill/>
          </p:spPr>
          <p:txBody>
            <a:bodyPr wrap="square" rtlCol="0">
              <a:spAutoFit/>
            </a:bodyPr>
            <a:lstStyle/>
            <a:p>
              <a:r>
                <a:rPr lang="en-US"/>
                <a:t>Identify a team leader and/or clinical champion to lead your hospital in the SDOH. </a:t>
              </a:r>
            </a:p>
          </p:txBody>
        </p:sp>
      </p:grpSp>
      <p:grpSp>
        <p:nvGrpSpPr>
          <p:cNvPr id="16" name="Group 15">
            <a:extLst>
              <a:ext uri="{FF2B5EF4-FFF2-40B4-BE49-F238E27FC236}">
                <a16:creationId xmlns:a16="http://schemas.microsoft.com/office/drawing/2014/main" id="{2732EC3B-0CB2-3C5A-9D13-A40AE33E42F7}"/>
              </a:ext>
            </a:extLst>
          </p:cNvPr>
          <p:cNvGrpSpPr/>
          <p:nvPr/>
        </p:nvGrpSpPr>
        <p:grpSpPr>
          <a:xfrm>
            <a:off x="991665" y="3096180"/>
            <a:ext cx="11305950" cy="493178"/>
            <a:chOff x="924128" y="2198141"/>
            <a:chExt cx="11305950" cy="493178"/>
          </a:xfrm>
        </p:grpSpPr>
        <p:sp>
          <p:nvSpPr>
            <p:cNvPr id="9" name="Oval 8">
              <a:extLst>
                <a:ext uri="{FF2B5EF4-FFF2-40B4-BE49-F238E27FC236}">
                  <a16:creationId xmlns:a16="http://schemas.microsoft.com/office/drawing/2014/main" id="{37C3DCB1-CB71-22B8-E6FB-B07CC80621A9}"/>
                </a:ext>
              </a:extLst>
            </p:cNvPr>
            <p:cNvSpPr/>
            <p:nvPr/>
          </p:nvSpPr>
          <p:spPr>
            <a:xfrm>
              <a:off x="924128" y="2198141"/>
              <a:ext cx="493776" cy="49317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t>3</a:t>
              </a:r>
            </a:p>
          </p:txBody>
        </p:sp>
        <p:sp>
          <p:nvSpPr>
            <p:cNvPr id="13" name="TextBox 12">
              <a:extLst>
                <a:ext uri="{FF2B5EF4-FFF2-40B4-BE49-F238E27FC236}">
                  <a16:creationId xmlns:a16="http://schemas.microsoft.com/office/drawing/2014/main" id="{EEA59D86-011C-D1E5-DEDF-B8FE6571CB42}"/>
                </a:ext>
              </a:extLst>
            </p:cNvPr>
            <p:cNvSpPr txBox="1"/>
            <p:nvPr/>
          </p:nvSpPr>
          <p:spPr>
            <a:xfrm>
              <a:off x="1429966" y="2260064"/>
              <a:ext cx="10800112" cy="369332"/>
            </a:xfrm>
            <a:prstGeom prst="rect">
              <a:avLst/>
            </a:prstGeom>
            <a:noFill/>
          </p:spPr>
          <p:txBody>
            <a:bodyPr wrap="square" rtlCol="0">
              <a:spAutoFit/>
            </a:bodyPr>
            <a:lstStyle/>
            <a:p>
              <a:r>
                <a:rPr lang="en-US"/>
                <a:t>Complete a </a:t>
              </a:r>
              <a:r>
                <a:rPr lang="en-US" i="1">
                  <a:hlinkClick r:id="rId3"/>
                </a:rPr>
                <a:t>Participation Interest Form (PIF) </a:t>
              </a:r>
              <a:r>
                <a:rPr lang="en-US"/>
                <a:t>listed on the QIP-NJ Website</a:t>
              </a:r>
              <a:r>
                <a:rPr lang="en-US" i="1"/>
                <a:t>.</a:t>
              </a:r>
              <a:endParaRPr lang="en-US">
                <a:latin typeface="+mj-lt"/>
              </a:endParaRPr>
            </a:p>
          </p:txBody>
        </p:sp>
      </p:grpSp>
      <p:grpSp>
        <p:nvGrpSpPr>
          <p:cNvPr id="17" name="Group 16">
            <a:extLst>
              <a:ext uri="{FF2B5EF4-FFF2-40B4-BE49-F238E27FC236}">
                <a16:creationId xmlns:a16="http://schemas.microsoft.com/office/drawing/2014/main" id="{4AAAA60A-A6CC-14AA-4B48-4A9C3AF80C4F}"/>
              </a:ext>
            </a:extLst>
          </p:cNvPr>
          <p:cNvGrpSpPr/>
          <p:nvPr/>
        </p:nvGrpSpPr>
        <p:grpSpPr>
          <a:xfrm>
            <a:off x="1007707" y="3836545"/>
            <a:ext cx="9377468" cy="708254"/>
            <a:chOff x="924128" y="2893203"/>
            <a:chExt cx="8803532" cy="708254"/>
          </a:xfrm>
        </p:grpSpPr>
        <p:sp>
          <p:nvSpPr>
            <p:cNvPr id="10" name="Oval 9">
              <a:extLst>
                <a:ext uri="{FF2B5EF4-FFF2-40B4-BE49-F238E27FC236}">
                  <a16:creationId xmlns:a16="http://schemas.microsoft.com/office/drawing/2014/main" id="{48ABD34F-B626-A980-8D47-5BFBD2726671}"/>
                </a:ext>
              </a:extLst>
            </p:cNvPr>
            <p:cNvSpPr/>
            <p:nvPr/>
          </p:nvSpPr>
          <p:spPr>
            <a:xfrm>
              <a:off x="924128" y="2893203"/>
              <a:ext cx="463556" cy="49317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t>4</a:t>
              </a:r>
            </a:p>
          </p:txBody>
        </p:sp>
        <p:sp>
          <p:nvSpPr>
            <p:cNvPr id="14" name="TextBox 13">
              <a:extLst>
                <a:ext uri="{FF2B5EF4-FFF2-40B4-BE49-F238E27FC236}">
                  <a16:creationId xmlns:a16="http://schemas.microsoft.com/office/drawing/2014/main" id="{3F6E4411-D413-3D69-EBDE-8A366BBC01C8}"/>
                </a:ext>
              </a:extLst>
            </p:cNvPr>
            <p:cNvSpPr txBox="1"/>
            <p:nvPr/>
          </p:nvSpPr>
          <p:spPr>
            <a:xfrm>
              <a:off x="1429966" y="2955126"/>
              <a:ext cx="8297694" cy="646331"/>
            </a:xfrm>
            <a:prstGeom prst="rect">
              <a:avLst/>
            </a:prstGeom>
            <a:noFill/>
          </p:spPr>
          <p:txBody>
            <a:bodyPr wrap="square" rtlCol="0">
              <a:spAutoFit/>
            </a:bodyPr>
            <a:lstStyle/>
            <a:p>
              <a:r>
                <a:rPr lang="en-US"/>
                <a:t>Have hospital leadership sign the letter of support for team’s participation in the SDOH (template provided in the PIF). </a:t>
              </a:r>
            </a:p>
          </p:txBody>
        </p:sp>
      </p:grpSp>
      <p:grpSp>
        <p:nvGrpSpPr>
          <p:cNvPr id="22" name="Group 21">
            <a:extLst>
              <a:ext uri="{FF2B5EF4-FFF2-40B4-BE49-F238E27FC236}">
                <a16:creationId xmlns:a16="http://schemas.microsoft.com/office/drawing/2014/main" id="{7FB9260F-CA06-B6DC-67D0-9E0A3461D7C0}"/>
              </a:ext>
            </a:extLst>
          </p:cNvPr>
          <p:cNvGrpSpPr/>
          <p:nvPr/>
        </p:nvGrpSpPr>
        <p:grpSpPr>
          <a:xfrm>
            <a:off x="991665" y="1564502"/>
            <a:ext cx="8803532" cy="493178"/>
            <a:chOff x="924128" y="1462082"/>
            <a:chExt cx="8803532" cy="493178"/>
          </a:xfrm>
        </p:grpSpPr>
        <p:sp>
          <p:nvSpPr>
            <p:cNvPr id="23" name="Oval 22">
              <a:extLst>
                <a:ext uri="{FF2B5EF4-FFF2-40B4-BE49-F238E27FC236}">
                  <a16:creationId xmlns:a16="http://schemas.microsoft.com/office/drawing/2014/main" id="{4FB337B9-786F-BBFA-F04F-5A6DE6124576}"/>
                </a:ext>
              </a:extLst>
            </p:cNvPr>
            <p:cNvSpPr/>
            <p:nvPr/>
          </p:nvSpPr>
          <p:spPr>
            <a:xfrm>
              <a:off x="924128" y="1462082"/>
              <a:ext cx="493776" cy="49317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t>1</a:t>
              </a:r>
            </a:p>
          </p:txBody>
        </p:sp>
        <p:sp>
          <p:nvSpPr>
            <p:cNvPr id="24" name="TextBox 23">
              <a:extLst>
                <a:ext uri="{FF2B5EF4-FFF2-40B4-BE49-F238E27FC236}">
                  <a16:creationId xmlns:a16="http://schemas.microsoft.com/office/drawing/2014/main" id="{02BBC126-2D76-7B2C-26E7-66843AC0D21F}"/>
                </a:ext>
              </a:extLst>
            </p:cNvPr>
            <p:cNvSpPr txBox="1"/>
            <p:nvPr/>
          </p:nvSpPr>
          <p:spPr>
            <a:xfrm>
              <a:off x="1429966" y="1520297"/>
              <a:ext cx="8297694" cy="369332"/>
            </a:xfrm>
            <a:prstGeom prst="rect">
              <a:avLst/>
            </a:prstGeom>
            <a:noFill/>
          </p:spPr>
          <p:txBody>
            <a:bodyPr wrap="square" rtlCol="0">
              <a:spAutoFit/>
            </a:bodyPr>
            <a:lstStyle/>
            <a:p>
              <a:r>
                <a:rPr lang="en-US"/>
                <a:t>Review the SDOH materials posted on the </a:t>
              </a:r>
              <a:r>
                <a:rPr lang="en-US" i="1">
                  <a:hlinkClick r:id="rId4"/>
                </a:rPr>
                <a:t>QIP-NJ Website</a:t>
              </a:r>
              <a:r>
                <a:rPr lang="en-US"/>
                <a:t>.</a:t>
              </a:r>
            </a:p>
          </p:txBody>
        </p:sp>
      </p:grpSp>
      <p:grpSp>
        <p:nvGrpSpPr>
          <p:cNvPr id="3" name="Group 2">
            <a:extLst>
              <a:ext uri="{FF2B5EF4-FFF2-40B4-BE49-F238E27FC236}">
                <a16:creationId xmlns:a16="http://schemas.microsoft.com/office/drawing/2014/main" id="{1BE6DE28-340F-CB2B-9910-BDE8B87C96E8}"/>
              </a:ext>
            </a:extLst>
          </p:cNvPr>
          <p:cNvGrpSpPr/>
          <p:nvPr/>
        </p:nvGrpSpPr>
        <p:grpSpPr>
          <a:xfrm>
            <a:off x="991663" y="4583440"/>
            <a:ext cx="10400228" cy="708254"/>
            <a:chOff x="924128" y="2893203"/>
            <a:chExt cx="8803532" cy="708254"/>
          </a:xfrm>
        </p:grpSpPr>
        <p:sp>
          <p:nvSpPr>
            <p:cNvPr id="6" name="Oval 5">
              <a:extLst>
                <a:ext uri="{FF2B5EF4-FFF2-40B4-BE49-F238E27FC236}">
                  <a16:creationId xmlns:a16="http://schemas.microsoft.com/office/drawing/2014/main" id="{6B9EEE91-6805-2B37-072B-B4F81A5BD043}"/>
                </a:ext>
              </a:extLst>
            </p:cNvPr>
            <p:cNvSpPr/>
            <p:nvPr/>
          </p:nvSpPr>
          <p:spPr>
            <a:xfrm>
              <a:off x="924128" y="2893203"/>
              <a:ext cx="417969" cy="49317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t>5</a:t>
              </a:r>
            </a:p>
          </p:txBody>
        </p:sp>
        <p:sp>
          <p:nvSpPr>
            <p:cNvPr id="7" name="TextBox 6">
              <a:extLst>
                <a:ext uri="{FF2B5EF4-FFF2-40B4-BE49-F238E27FC236}">
                  <a16:creationId xmlns:a16="http://schemas.microsoft.com/office/drawing/2014/main" id="{A3CA7776-A7CE-28AB-F98E-75E05C16DBF4}"/>
                </a:ext>
              </a:extLst>
            </p:cNvPr>
            <p:cNvSpPr txBox="1"/>
            <p:nvPr/>
          </p:nvSpPr>
          <p:spPr>
            <a:xfrm>
              <a:off x="1429966" y="2955126"/>
              <a:ext cx="8297694" cy="646331"/>
            </a:xfrm>
            <a:prstGeom prst="rect">
              <a:avLst/>
            </a:prstGeom>
            <a:noFill/>
          </p:spPr>
          <p:txBody>
            <a:bodyPr wrap="square" rtlCol="0">
              <a:spAutoFit/>
            </a:bodyPr>
            <a:lstStyle/>
            <a:p>
              <a:r>
                <a:rPr lang="en-US"/>
                <a:t>Submit PIF and executive letter of support </a:t>
              </a:r>
              <a:r>
                <a:rPr lang="en-US" b="1"/>
                <a:t>due by Friday, June 26</a:t>
              </a:r>
              <a:r>
                <a:rPr lang="en-US" b="1" baseline="30000"/>
                <a:t>th</a:t>
              </a:r>
              <a:r>
                <a:rPr lang="en-US" b="1"/>
                <a:t>, 2024 @ 5:00 PM EST </a:t>
              </a:r>
              <a:r>
                <a:rPr lang="en-US" sz="1800">
                  <a:latin typeface="+mj-lt"/>
                </a:rPr>
                <a:t>to </a:t>
              </a:r>
              <a:r>
                <a:rPr lang="en-US" sz="1800">
                  <a:solidFill>
                    <a:srgbClr val="000000"/>
                  </a:solidFill>
                  <a:latin typeface="+mj-lt"/>
                  <a:hlinkClick r:id="rId5"/>
                </a:rPr>
                <a:t>qip-nj@pcgus.com</a:t>
              </a:r>
              <a:r>
                <a:rPr lang="en-US">
                  <a:solidFill>
                    <a:srgbClr val="000000"/>
                  </a:solidFill>
                  <a:latin typeface="+mj-lt"/>
                </a:rPr>
                <a:t>.</a:t>
              </a:r>
              <a:endParaRPr lang="en-US">
                <a:latin typeface="+mj-lt"/>
              </a:endParaRPr>
            </a:p>
          </p:txBody>
        </p:sp>
      </p:grpSp>
      <p:grpSp>
        <p:nvGrpSpPr>
          <p:cNvPr id="11" name="Group 10">
            <a:extLst>
              <a:ext uri="{FF2B5EF4-FFF2-40B4-BE49-F238E27FC236}">
                <a16:creationId xmlns:a16="http://schemas.microsoft.com/office/drawing/2014/main" id="{40263041-0ABD-5AC8-F5AA-11CB352FE4A4}"/>
              </a:ext>
            </a:extLst>
          </p:cNvPr>
          <p:cNvGrpSpPr/>
          <p:nvPr/>
        </p:nvGrpSpPr>
        <p:grpSpPr>
          <a:xfrm>
            <a:off x="295704" y="6018419"/>
            <a:ext cx="3459484" cy="839087"/>
            <a:chOff x="295704" y="6018419"/>
            <a:chExt cx="3459484" cy="839087"/>
          </a:xfrm>
        </p:grpSpPr>
        <p:pic>
          <p:nvPicPr>
            <p:cNvPr id="19" name="Picture 18">
              <a:extLst>
                <a:ext uri="{FF2B5EF4-FFF2-40B4-BE49-F238E27FC236}">
                  <a16:creationId xmlns:a16="http://schemas.microsoft.com/office/drawing/2014/main" id="{7F13C92A-D382-8E23-34BB-6BEB9909CDDC}"/>
                </a:ext>
              </a:extLst>
            </p:cNvPr>
            <p:cNvPicPr>
              <a:picLocks noChangeAspect="1"/>
            </p:cNvPicPr>
            <p:nvPr/>
          </p:nvPicPr>
          <p:blipFill>
            <a:blip r:embed="rId6"/>
            <a:stretch>
              <a:fillRect/>
            </a:stretch>
          </p:blipFill>
          <p:spPr>
            <a:xfrm>
              <a:off x="295704" y="6072953"/>
              <a:ext cx="2493944" cy="784553"/>
            </a:xfrm>
            <a:prstGeom prst="rect">
              <a:avLst/>
            </a:prstGeom>
          </p:spPr>
        </p:pic>
        <p:pic>
          <p:nvPicPr>
            <p:cNvPr id="21" name="Picture 20">
              <a:extLst>
                <a:ext uri="{FF2B5EF4-FFF2-40B4-BE49-F238E27FC236}">
                  <a16:creationId xmlns:a16="http://schemas.microsoft.com/office/drawing/2014/main" id="{D1C62CD9-8F4C-2996-3EF1-1498B17D02D7}"/>
                </a:ext>
              </a:extLst>
            </p:cNvPr>
            <p:cNvPicPr>
              <a:picLocks noChangeAspect="1"/>
            </p:cNvPicPr>
            <p:nvPr/>
          </p:nvPicPr>
          <p:blipFill rotWithShape="1">
            <a:blip r:embed="rId6"/>
            <a:srcRect l="39173" t="86115"/>
            <a:stretch/>
          </p:blipFill>
          <p:spPr>
            <a:xfrm>
              <a:off x="992089" y="6616905"/>
              <a:ext cx="2160050" cy="217036"/>
            </a:xfrm>
            <a:prstGeom prst="rect">
              <a:avLst/>
            </a:prstGeom>
          </p:spPr>
        </p:pic>
        <p:pic>
          <p:nvPicPr>
            <p:cNvPr id="25" name="Picture 24">
              <a:extLst>
                <a:ext uri="{FF2B5EF4-FFF2-40B4-BE49-F238E27FC236}">
                  <a16:creationId xmlns:a16="http://schemas.microsoft.com/office/drawing/2014/main" id="{951A9C24-6F2D-11FD-B26A-6523CE26D39B}"/>
                </a:ext>
              </a:extLst>
            </p:cNvPr>
            <p:cNvPicPr>
              <a:picLocks noChangeAspect="1"/>
            </p:cNvPicPr>
            <p:nvPr/>
          </p:nvPicPr>
          <p:blipFill rotWithShape="1">
            <a:blip r:embed="rId6"/>
            <a:srcRect l="39173" t="86115"/>
            <a:stretch/>
          </p:blipFill>
          <p:spPr>
            <a:xfrm>
              <a:off x="2780788" y="6018419"/>
              <a:ext cx="974400" cy="815522"/>
            </a:xfrm>
            <a:prstGeom prst="rect">
              <a:avLst/>
            </a:prstGeom>
          </p:spPr>
        </p:pic>
      </p:grpSp>
    </p:spTree>
    <p:extLst>
      <p:ext uri="{BB962C8B-B14F-4D97-AF65-F5344CB8AC3E}">
        <p14:creationId xmlns:p14="http://schemas.microsoft.com/office/powerpoint/2010/main" val="1241879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oman in business attire">
            <a:extLst>
              <a:ext uri="{FF2B5EF4-FFF2-40B4-BE49-F238E27FC236}">
                <a16:creationId xmlns:a16="http://schemas.microsoft.com/office/drawing/2014/main" id="{013F3378-B5BF-0674-DC67-43C5FEE30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8150" y="-1"/>
            <a:ext cx="13449300" cy="9649121"/>
          </a:xfrm>
          <a:prstGeom prst="rect">
            <a:avLst/>
          </a:prstGeom>
        </p:spPr>
      </p:pic>
      <p:sp>
        <p:nvSpPr>
          <p:cNvPr id="2" name="Title 1">
            <a:extLst>
              <a:ext uri="{FF2B5EF4-FFF2-40B4-BE49-F238E27FC236}">
                <a16:creationId xmlns:a16="http://schemas.microsoft.com/office/drawing/2014/main" id="{7CAB90BA-13F8-8100-CA6B-7D9B1E1CDAD2}"/>
              </a:ext>
            </a:extLst>
          </p:cNvPr>
          <p:cNvSpPr>
            <a:spLocks noGrp="1"/>
          </p:cNvSpPr>
          <p:nvPr>
            <p:ph type="title"/>
          </p:nvPr>
        </p:nvSpPr>
        <p:spPr/>
        <p:txBody>
          <a:bodyPr/>
          <a:lstStyle/>
          <a:p>
            <a:r>
              <a:rPr lang="en-CA">
                <a:solidFill>
                  <a:srgbClr val="153753"/>
                </a:solidFill>
              </a:rPr>
              <a:t>Upcoming Events</a:t>
            </a:r>
          </a:p>
        </p:txBody>
      </p:sp>
      <p:sp>
        <p:nvSpPr>
          <p:cNvPr id="4" name="Footer Placeholder 3">
            <a:extLst>
              <a:ext uri="{FF2B5EF4-FFF2-40B4-BE49-F238E27FC236}">
                <a16:creationId xmlns:a16="http://schemas.microsoft.com/office/drawing/2014/main" id="{D4FD1157-CEB0-4E96-0EF5-9FD2EB169404}"/>
              </a:ext>
            </a:extLst>
          </p:cNvPr>
          <p:cNvSpPr>
            <a:spLocks noGrp="1"/>
          </p:cNvSpPr>
          <p:nvPr>
            <p:ph type="ftr" sz="quarter" idx="11"/>
          </p:nvPr>
        </p:nvSpPr>
        <p:spPr/>
        <p:txBody>
          <a:bodyPr/>
          <a:lstStyle/>
          <a:p>
            <a:r>
              <a:rPr lang="en-US"/>
              <a:t>Prepared by Public Consulting Group</a:t>
            </a:r>
          </a:p>
        </p:txBody>
      </p:sp>
      <p:sp>
        <p:nvSpPr>
          <p:cNvPr id="5" name="Slide Number Placeholder 4">
            <a:extLst>
              <a:ext uri="{FF2B5EF4-FFF2-40B4-BE49-F238E27FC236}">
                <a16:creationId xmlns:a16="http://schemas.microsoft.com/office/drawing/2014/main" id="{F28EE056-212A-1994-A0D8-A89C55143BAC}"/>
              </a:ext>
            </a:extLst>
          </p:cNvPr>
          <p:cNvSpPr>
            <a:spLocks noGrp="1"/>
          </p:cNvSpPr>
          <p:nvPr>
            <p:ph type="sldNum" sz="quarter" idx="12"/>
          </p:nvPr>
        </p:nvSpPr>
        <p:spPr/>
        <p:txBody>
          <a:bodyPr/>
          <a:lstStyle/>
          <a:p>
            <a:fld id="{5A774AA6-F414-4EAB-B971-BC2BDCB0FD3E}" type="slidenum">
              <a:rPr lang="en-US" smtClean="0"/>
              <a:t>28</a:t>
            </a:fld>
            <a:endParaRPr lang="en-US"/>
          </a:p>
        </p:txBody>
      </p:sp>
      <p:sp>
        <p:nvSpPr>
          <p:cNvPr id="11" name="Content Placeholder 2">
            <a:extLst>
              <a:ext uri="{FF2B5EF4-FFF2-40B4-BE49-F238E27FC236}">
                <a16:creationId xmlns:a16="http://schemas.microsoft.com/office/drawing/2014/main" id="{47EE18FE-383D-CFA9-5A45-F853E9CDDC48}"/>
              </a:ext>
            </a:extLst>
          </p:cNvPr>
          <p:cNvSpPr>
            <a:spLocks noGrp="1"/>
          </p:cNvSpPr>
          <p:nvPr>
            <p:ph idx="1"/>
          </p:nvPr>
        </p:nvSpPr>
        <p:spPr>
          <a:xfrm>
            <a:off x="1108223" y="1318437"/>
            <a:ext cx="10640751" cy="4508205"/>
          </a:xfrm>
          <a:solidFill>
            <a:schemeClr val="bg2">
              <a:lumMod val="90000"/>
              <a:alpha val="71000"/>
            </a:schemeClr>
          </a:solidFill>
          <a:ln>
            <a:noFill/>
          </a:ln>
          <a:effectLst>
            <a:outerShdw blurRad="330200" dist="2032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ormAutofit/>
          </a:bodyPr>
          <a:lstStyle/>
          <a:p>
            <a:pPr marL="457189" lvl="1" indent="0">
              <a:buNone/>
            </a:pPr>
            <a:endParaRPr lang="en-CA" sz="3200"/>
          </a:p>
          <a:p>
            <a:pPr marL="457189" lvl="1" indent="0">
              <a:buNone/>
            </a:pPr>
            <a:r>
              <a:rPr lang="en-CA" sz="3200"/>
              <a:t>Kick-Off (Prework) Webinar		</a:t>
            </a:r>
          </a:p>
          <a:p>
            <a:pPr marL="457189" lvl="1" indent="0">
              <a:buNone/>
            </a:pPr>
            <a:endParaRPr lang="en-CA" sz="3200"/>
          </a:p>
          <a:p>
            <a:pPr marL="457189" lvl="1" indent="0">
              <a:buNone/>
            </a:pPr>
            <a:endParaRPr lang="en-CA" sz="3200"/>
          </a:p>
          <a:p>
            <a:pPr marL="457189" lvl="1" indent="0">
              <a:buNone/>
            </a:pPr>
            <a:r>
              <a:rPr lang="en-CA" sz="3200"/>
              <a:t>Learning Session 1</a:t>
            </a:r>
          </a:p>
          <a:p>
            <a:pPr marL="457189" lvl="1" indent="0">
              <a:buNone/>
            </a:pPr>
            <a:endParaRPr lang="en-CA" sz="3200"/>
          </a:p>
          <a:p>
            <a:pPr marL="457189" lvl="1" indent="0">
              <a:buNone/>
            </a:pPr>
            <a:endParaRPr lang="en-CA" sz="3200"/>
          </a:p>
          <a:p>
            <a:pPr marL="457189" lvl="1" indent="0">
              <a:buNone/>
            </a:pPr>
            <a:r>
              <a:rPr lang="en-CA" sz="3200"/>
              <a:t>Monthly Coaching Calls</a:t>
            </a:r>
          </a:p>
        </p:txBody>
      </p:sp>
      <p:sp>
        <p:nvSpPr>
          <p:cNvPr id="14" name="Rectangle 13">
            <a:extLst>
              <a:ext uri="{FF2B5EF4-FFF2-40B4-BE49-F238E27FC236}">
                <a16:creationId xmlns:a16="http://schemas.microsoft.com/office/drawing/2014/main" id="{CDE3B309-5A0B-6E09-2F27-101E21D4767B}"/>
              </a:ext>
            </a:extLst>
          </p:cNvPr>
          <p:cNvSpPr/>
          <p:nvPr/>
        </p:nvSpPr>
        <p:spPr>
          <a:xfrm>
            <a:off x="7065447" y="1598602"/>
            <a:ext cx="4683528" cy="47154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2000">
                <a:solidFill>
                  <a:schemeClr val="tx1"/>
                </a:solidFill>
              </a:rPr>
              <a:t>June 26</a:t>
            </a:r>
            <a:r>
              <a:rPr lang="en-CA" sz="2000" baseline="30000">
                <a:solidFill>
                  <a:schemeClr val="tx1"/>
                </a:solidFill>
              </a:rPr>
              <a:t>th</a:t>
            </a:r>
            <a:r>
              <a:rPr lang="en-CA" sz="2000">
                <a:solidFill>
                  <a:schemeClr val="tx1"/>
                </a:solidFill>
              </a:rPr>
              <a:t> </a:t>
            </a:r>
          </a:p>
          <a:p>
            <a:r>
              <a:rPr lang="en-CA" sz="2000">
                <a:solidFill>
                  <a:schemeClr val="tx1"/>
                </a:solidFill>
              </a:rPr>
              <a:t>12:00PM to 1:00PM EST</a:t>
            </a:r>
          </a:p>
          <a:p>
            <a:endParaRPr lang="en-CA" sz="2000">
              <a:solidFill>
                <a:schemeClr val="tx1"/>
              </a:solidFill>
            </a:endParaRPr>
          </a:p>
          <a:p>
            <a:endParaRPr lang="en-CA" sz="2000">
              <a:solidFill>
                <a:schemeClr val="tx1"/>
              </a:solidFill>
            </a:endParaRPr>
          </a:p>
          <a:p>
            <a:r>
              <a:rPr lang="en-CA" sz="2000">
                <a:solidFill>
                  <a:schemeClr val="tx1"/>
                </a:solidFill>
              </a:rPr>
              <a:t>September 25</a:t>
            </a:r>
            <a:r>
              <a:rPr lang="en-CA" sz="2000" baseline="30000">
                <a:solidFill>
                  <a:schemeClr val="tx1"/>
                </a:solidFill>
              </a:rPr>
              <a:t>th</a:t>
            </a:r>
            <a:r>
              <a:rPr lang="en-CA" sz="2000">
                <a:solidFill>
                  <a:schemeClr val="tx1"/>
                </a:solidFill>
              </a:rPr>
              <a:t> </a:t>
            </a:r>
            <a:r>
              <a:rPr lang="en-CA" sz="2000" u="sng">
                <a:solidFill>
                  <a:schemeClr val="tx1"/>
                </a:solidFill>
              </a:rPr>
              <a:t>or</a:t>
            </a:r>
            <a:r>
              <a:rPr lang="en-CA" sz="2000">
                <a:solidFill>
                  <a:schemeClr val="tx1"/>
                </a:solidFill>
              </a:rPr>
              <a:t> 26</a:t>
            </a:r>
            <a:r>
              <a:rPr lang="en-CA" sz="2000" baseline="30000">
                <a:solidFill>
                  <a:schemeClr val="tx1"/>
                </a:solidFill>
              </a:rPr>
              <a:t>th</a:t>
            </a:r>
            <a:r>
              <a:rPr lang="en-CA" sz="2000">
                <a:solidFill>
                  <a:schemeClr val="tx1"/>
                </a:solidFill>
              </a:rPr>
              <a:t> 10:00 AM to 1:00PM EST</a:t>
            </a:r>
          </a:p>
          <a:p>
            <a:endParaRPr lang="en-CA" sz="2000">
              <a:solidFill>
                <a:schemeClr val="tx1"/>
              </a:solidFill>
            </a:endParaRPr>
          </a:p>
          <a:p>
            <a:endParaRPr lang="en-CA" sz="2000">
              <a:solidFill>
                <a:schemeClr val="tx1"/>
              </a:solidFill>
            </a:endParaRPr>
          </a:p>
          <a:p>
            <a:endParaRPr lang="en-CA" sz="2000">
              <a:solidFill>
                <a:schemeClr val="tx1"/>
              </a:solidFill>
            </a:endParaRPr>
          </a:p>
          <a:p>
            <a:r>
              <a:rPr lang="en-CA" sz="2000">
                <a:solidFill>
                  <a:schemeClr val="tx1"/>
                </a:solidFill>
              </a:rPr>
              <a:t>First </a:t>
            </a:r>
            <a:r>
              <a:rPr lang="en-CA" sz="2000" u="sng">
                <a:solidFill>
                  <a:schemeClr val="tx1"/>
                </a:solidFill>
              </a:rPr>
              <a:t>or</a:t>
            </a:r>
            <a:r>
              <a:rPr lang="en-CA" sz="2000">
                <a:solidFill>
                  <a:schemeClr val="tx1"/>
                </a:solidFill>
              </a:rPr>
              <a:t> Last Wednesday of the Month</a:t>
            </a:r>
          </a:p>
          <a:p>
            <a:r>
              <a:rPr lang="en-CA" sz="2000">
                <a:solidFill>
                  <a:schemeClr val="tx1"/>
                </a:solidFill>
              </a:rPr>
              <a:t>12:00PM to 1:00PM EST</a:t>
            </a:r>
          </a:p>
          <a:p>
            <a:r>
              <a:rPr lang="en-CA" sz="2400">
                <a:solidFill>
                  <a:schemeClr val="tx1"/>
                </a:solidFill>
              </a:rPr>
              <a:t> </a:t>
            </a:r>
            <a:endParaRPr lang="en-US" sz="2400">
              <a:solidFill>
                <a:schemeClr val="tx1"/>
              </a:solidFill>
            </a:endParaRPr>
          </a:p>
          <a:p>
            <a:endParaRPr lang="en-US"/>
          </a:p>
        </p:txBody>
      </p:sp>
      <p:pic>
        <p:nvPicPr>
          <p:cNvPr id="15" name="Picture 14" descr="A blue text on a black background&#10;&#10;Description automatically generated">
            <a:extLst>
              <a:ext uri="{FF2B5EF4-FFF2-40B4-BE49-F238E27FC236}">
                <a16:creationId xmlns:a16="http://schemas.microsoft.com/office/drawing/2014/main" id="{405A543E-C8E1-7146-EA6B-9A3376696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77" y="6072953"/>
            <a:ext cx="2498443" cy="785047"/>
          </a:xfrm>
          <a:prstGeom prst="rect">
            <a:avLst/>
          </a:prstGeom>
        </p:spPr>
      </p:pic>
    </p:spTree>
    <p:extLst>
      <p:ext uri="{BB962C8B-B14F-4D97-AF65-F5344CB8AC3E}">
        <p14:creationId xmlns:p14="http://schemas.microsoft.com/office/powerpoint/2010/main" val="422061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Woman in business attire">
            <a:extLst>
              <a:ext uri="{FF2B5EF4-FFF2-40B4-BE49-F238E27FC236}">
                <a16:creationId xmlns:a16="http://schemas.microsoft.com/office/drawing/2014/main" id="{526F1EFC-CBA3-62F5-C8EE-3C8B22C1C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8650" y="-1710624"/>
            <a:ext cx="13449300" cy="9649121"/>
          </a:xfrm>
          <a:prstGeom prst="rect">
            <a:avLst/>
          </a:prstGeom>
        </p:spPr>
      </p:pic>
      <p:sp>
        <p:nvSpPr>
          <p:cNvPr id="2" name="Title 1">
            <a:extLst>
              <a:ext uri="{FF2B5EF4-FFF2-40B4-BE49-F238E27FC236}">
                <a16:creationId xmlns:a16="http://schemas.microsoft.com/office/drawing/2014/main" id="{46C52B8A-2997-400E-A200-1C85BEA8E85C}"/>
              </a:ext>
            </a:extLst>
          </p:cNvPr>
          <p:cNvSpPr>
            <a:spLocks noGrp="1"/>
          </p:cNvSpPr>
          <p:nvPr>
            <p:ph type="title"/>
          </p:nvPr>
        </p:nvSpPr>
        <p:spPr>
          <a:xfrm>
            <a:off x="327836" y="136519"/>
            <a:ext cx="8160709" cy="1325563"/>
          </a:xfrm>
        </p:spPr>
        <p:txBody>
          <a:bodyPr>
            <a:normAutofit fontScale="90000"/>
          </a:bodyPr>
          <a:lstStyle/>
          <a:p>
            <a:r>
              <a:rPr lang="en-US">
                <a:solidFill>
                  <a:srgbClr val="153753"/>
                </a:solidFill>
              </a:rPr>
              <a:t>Poll:  Based on the information presented today, how likely are you to join the SDOH LC?</a:t>
            </a:r>
          </a:p>
        </p:txBody>
      </p:sp>
      <p:sp>
        <p:nvSpPr>
          <p:cNvPr id="4" name="Footer Placeholder 3">
            <a:extLst>
              <a:ext uri="{FF2B5EF4-FFF2-40B4-BE49-F238E27FC236}">
                <a16:creationId xmlns:a16="http://schemas.microsoft.com/office/drawing/2014/main" id="{E81C754D-B67E-4FA2-9B45-0419551BD74D}"/>
              </a:ext>
            </a:extLst>
          </p:cNvPr>
          <p:cNvSpPr>
            <a:spLocks noGrp="1"/>
          </p:cNvSpPr>
          <p:nvPr>
            <p:ph type="ftr" sz="quarter" idx="11"/>
          </p:nvPr>
        </p:nvSpPr>
        <p:spPr/>
        <p:txBody>
          <a:bodyPr/>
          <a:lstStyle/>
          <a:p>
            <a:r>
              <a:rPr lang="en-US"/>
              <a:t>Prepared by Public Consulting Group</a:t>
            </a:r>
          </a:p>
        </p:txBody>
      </p:sp>
      <p:sp>
        <p:nvSpPr>
          <p:cNvPr id="5" name="Slide Number Placeholder 4">
            <a:extLst>
              <a:ext uri="{FF2B5EF4-FFF2-40B4-BE49-F238E27FC236}">
                <a16:creationId xmlns:a16="http://schemas.microsoft.com/office/drawing/2014/main" id="{2C843728-047E-438D-AFBB-04774AD73A7A}"/>
              </a:ext>
            </a:extLst>
          </p:cNvPr>
          <p:cNvSpPr>
            <a:spLocks noGrp="1"/>
          </p:cNvSpPr>
          <p:nvPr>
            <p:ph type="sldNum" sz="quarter" idx="12"/>
          </p:nvPr>
        </p:nvSpPr>
        <p:spPr/>
        <p:txBody>
          <a:bodyPr/>
          <a:lstStyle/>
          <a:p>
            <a:fld id="{5A774AA6-F414-4EAB-B971-BC2BDCB0FD3E}" type="slidenum">
              <a:rPr lang="en-US" smtClean="0"/>
              <a:t>29</a:t>
            </a:fld>
            <a:endParaRPr lang="en-US"/>
          </a:p>
        </p:txBody>
      </p:sp>
      <p:pic>
        <p:nvPicPr>
          <p:cNvPr id="14" name="Picture 13" descr="A blue text on a black background&#10;&#10;Description automatically generated">
            <a:extLst>
              <a:ext uri="{FF2B5EF4-FFF2-40B4-BE49-F238E27FC236}">
                <a16:creationId xmlns:a16="http://schemas.microsoft.com/office/drawing/2014/main" id="{6441E14D-9ED4-44F0-5256-E46414C1A9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77" y="6072953"/>
            <a:ext cx="2498443" cy="785047"/>
          </a:xfrm>
          <a:prstGeom prst="rect">
            <a:avLst/>
          </a:prstGeom>
        </p:spPr>
      </p:pic>
      <p:sp>
        <p:nvSpPr>
          <p:cNvPr id="16" name="Content Placeholder 2">
            <a:extLst>
              <a:ext uri="{FF2B5EF4-FFF2-40B4-BE49-F238E27FC236}">
                <a16:creationId xmlns:a16="http://schemas.microsoft.com/office/drawing/2014/main" id="{017598EC-04B2-2346-B19D-94D7C91E4232}"/>
              </a:ext>
            </a:extLst>
          </p:cNvPr>
          <p:cNvSpPr txBox="1">
            <a:spLocks/>
          </p:cNvSpPr>
          <p:nvPr/>
        </p:nvSpPr>
        <p:spPr>
          <a:xfrm>
            <a:off x="1108224" y="1797769"/>
            <a:ext cx="5680994" cy="4091588"/>
          </a:xfrm>
          <a:prstGeom prst="rect">
            <a:avLst/>
          </a:prstGeom>
          <a:solidFill>
            <a:schemeClr val="bg2">
              <a:lumMod val="90000"/>
              <a:alpha val="71000"/>
            </a:schemeClr>
          </a:solidFill>
          <a:ln>
            <a:noFill/>
          </a:ln>
          <a:effectLst>
            <a:outerShdw blurRad="330200" dist="2032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endParaRPr lang="en-CA" sz="1100"/>
          </a:p>
          <a:p>
            <a:pPr marL="514350" indent="-514350">
              <a:buFont typeface="Arial" panose="020B0604020202020204" pitchFamily="34" charset="0"/>
              <a:buAutoNum type="arabicPeriod"/>
            </a:pPr>
            <a:r>
              <a:rPr lang="en-CA"/>
              <a:t>I Have Already Joined!!</a:t>
            </a:r>
          </a:p>
          <a:p>
            <a:pPr marL="514350" indent="-514350">
              <a:buFont typeface="Arial" panose="020B0604020202020204" pitchFamily="34" charset="0"/>
              <a:buAutoNum type="arabicPeriod"/>
            </a:pPr>
            <a:r>
              <a:rPr lang="en-CA"/>
              <a:t>Very Likely</a:t>
            </a:r>
          </a:p>
          <a:p>
            <a:pPr marL="514350" indent="-514350">
              <a:buFont typeface="Arial" panose="020B0604020202020204" pitchFamily="34" charset="0"/>
              <a:buAutoNum type="arabicPeriod"/>
            </a:pPr>
            <a:r>
              <a:rPr lang="en-CA"/>
              <a:t>Somewhat Likely</a:t>
            </a:r>
          </a:p>
          <a:p>
            <a:pPr marL="514350" indent="-514350">
              <a:buFont typeface="Arial" panose="020B0604020202020204" pitchFamily="34" charset="0"/>
              <a:buAutoNum type="arabicPeriod"/>
            </a:pPr>
            <a:r>
              <a:rPr lang="en-CA"/>
              <a:t>Unlikely</a:t>
            </a:r>
          </a:p>
          <a:p>
            <a:pPr marL="514350" indent="-514350">
              <a:buFont typeface="Arial" panose="020B0604020202020204" pitchFamily="34" charset="0"/>
              <a:buAutoNum type="arabicPeriod"/>
            </a:pPr>
            <a:r>
              <a:rPr lang="en-CA"/>
              <a:t>Unsure</a:t>
            </a:r>
          </a:p>
        </p:txBody>
      </p:sp>
    </p:spTree>
    <p:extLst>
      <p:ext uri="{BB962C8B-B14F-4D97-AF65-F5344CB8AC3E}">
        <p14:creationId xmlns:p14="http://schemas.microsoft.com/office/powerpoint/2010/main" val="1022917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3FB2A7C5-9B13-5758-61BB-90F0931DF2E0}"/>
              </a:ext>
            </a:extLst>
          </p:cNvPr>
          <p:cNvGraphicFramePr>
            <a:graphicFrameLocks noGrp="1"/>
          </p:cNvGraphicFramePr>
          <p:nvPr>
            <p:extLst>
              <p:ext uri="{D42A27DB-BD31-4B8C-83A1-F6EECF244321}">
                <p14:modId xmlns:p14="http://schemas.microsoft.com/office/powerpoint/2010/main" val="377481187"/>
              </p:ext>
            </p:extLst>
          </p:nvPr>
        </p:nvGraphicFramePr>
        <p:xfrm>
          <a:off x="367327" y="2812989"/>
          <a:ext cx="11449405" cy="3115200"/>
        </p:xfrm>
        <a:graphic>
          <a:graphicData uri="http://schemas.openxmlformats.org/drawingml/2006/table">
            <a:tbl>
              <a:tblPr firstRow="1" bandRow="1">
                <a:tableStyleId>{69CF1AB2-1976-4502-BF36-3FF5EA218861}</a:tableStyleId>
              </a:tblPr>
              <a:tblGrid>
                <a:gridCol w="2289881">
                  <a:extLst>
                    <a:ext uri="{9D8B030D-6E8A-4147-A177-3AD203B41FA5}">
                      <a16:colId xmlns:a16="http://schemas.microsoft.com/office/drawing/2014/main" val="3148840752"/>
                    </a:ext>
                  </a:extLst>
                </a:gridCol>
                <a:gridCol w="2289881">
                  <a:extLst>
                    <a:ext uri="{9D8B030D-6E8A-4147-A177-3AD203B41FA5}">
                      <a16:colId xmlns:a16="http://schemas.microsoft.com/office/drawing/2014/main" val="3850917881"/>
                    </a:ext>
                  </a:extLst>
                </a:gridCol>
                <a:gridCol w="2289881">
                  <a:extLst>
                    <a:ext uri="{9D8B030D-6E8A-4147-A177-3AD203B41FA5}">
                      <a16:colId xmlns:a16="http://schemas.microsoft.com/office/drawing/2014/main" val="2823940385"/>
                    </a:ext>
                  </a:extLst>
                </a:gridCol>
                <a:gridCol w="2289881">
                  <a:extLst>
                    <a:ext uri="{9D8B030D-6E8A-4147-A177-3AD203B41FA5}">
                      <a16:colId xmlns:a16="http://schemas.microsoft.com/office/drawing/2014/main" val="3334064690"/>
                    </a:ext>
                  </a:extLst>
                </a:gridCol>
                <a:gridCol w="2289881">
                  <a:extLst>
                    <a:ext uri="{9D8B030D-6E8A-4147-A177-3AD203B41FA5}">
                      <a16:colId xmlns:a16="http://schemas.microsoft.com/office/drawing/2014/main" val="2674435605"/>
                    </a:ext>
                  </a:extLst>
                </a:gridCol>
              </a:tblGrid>
              <a:tr h="219859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00072580"/>
                  </a:ext>
                </a:extLst>
              </a:tr>
              <a:tr h="916604">
                <a:tc>
                  <a:txBody>
                    <a:bodyPr/>
                    <a:lstStyle/>
                    <a:p>
                      <a:pPr algn="ctr"/>
                      <a:r>
                        <a:rPr lang="en-US" sz="1400"/>
                        <a:t>Emma Trucks, MPH</a:t>
                      </a:r>
                    </a:p>
                    <a:p>
                      <a:pPr algn="ctr"/>
                      <a:endParaRPr lang="en-US" sz="1400"/>
                    </a:p>
                    <a:p>
                      <a:pPr algn="ctr"/>
                      <a:r>
                        <a:rPr lang="en-US" sz="1400"/>
                        <a:t>Collaborative Director</a:t>
                      </a:r>
                    </a:p>
                  </a:txBody>
                  <a:tcPr/>
                </a:tc>
                <a:tc>
                  <a:txBody>
                    <a:bodyPr/>
                    <a:lstStyle/>
                    <a:p>
                      <a:pPr algn="ctr"/>
                      <a:r>
                        <a:rPr lang="en-US" sz="1400"/>
                        <a:t>Grace Mecha</a:t>
                      </a:r>
                    </a:p>
                    <a:p>
                      <a:pPr algn="ctr"/>
                      <a:endParaRPr lang="en-US" sz="1400"/>
                    </a:p>
                    <a:p>
                      <a:pPr algn="ctr"/>
                      <a:r>
                        <a:rPr lang="en-US" sz="1400"/>
                        <a:t>Collaborative Coordinator</a:t>
                      </a:r>
                    </a:p>
                  </a:txBody>
                  <a:tcPr/>
                </a:tc>
                <a:tc>
                  <a:txBody>
                    <a:bodyPr/>
                    <a:lstStyle/>
                    <a:p>
                      <a:pPr algn="ctr"/>
                      <a:r>
                        <a:rPr lang="en-US" sz="1400"/>
                        <a:t>Dak Ojuka</a:t>
                      </a:r>
                    </a:p>
                    <a:p>
                      <a:pPr algn="ctr"/>
                      <a:endParaRPr lang="en-US" sz="1400"/>
                    </a:p>
                    <a:p>
                      <a:pPr algn="ctr"/>
                      <a:r>
                        <a:rPr lang="en-US" sz="1400"/>
                        <a:t>Collaborative Coordinator</a:t>
                      </a:r>
                    </a:p>
                  </a:txBody>
                  <a:tcPr/>
                </a:tc>
                <a:tc>
                  <a:txBody>
                    <a:bodyPr/>
                    <a:lstStyle/>
                    <a:p>
                      <a:pPr algn="ctr"/>
                      <a:r>
                        <a:rPr lang="en-US" sz="1400"/>
                        <a:t>GraceAnn Friederick, MBA</a:t>
                      </a:r>
                    </a:p>
                    <a:p>
                      <a:pPr algn="ctr"/>
                      <a:r>
                        <a:rPr lang="en-US" sz="1400"/>
                        <a:t>Collaborative Coordinator</a:t>
                      </a:r>
                    </a:p>
                  </a:txBody>
                  <a:tcPr/>
                </a:tc>
                <a:tc>
                  <a:txBody>
                    <a:bodyPr/>
                    <a:lstStyle/>
                    <a:p>
                      <a:pPr algn="ctr"/>
                      <a:r>
                        <a:rPr lang="en-US" sz="1400"/>
                        <a:t>Christina Southey, MSc</a:t>
                      </a:r>
                    </a:p>
                    <a:p>
                      <a:pPr algn="ctr"/>
                      <a:endParaRPr lang="en-US" sz="1400"/>
                    </a:p>
                    <a:p>
                      <a:pPr algn="ctr"/>
                      <a:r>
                        <a:rPr lang="en-US" sz="1400"/>
                        <a:t>Improvement Advisor</a:t>
                      </a:r>
                    </a:p>
                  </a:txBody>
                  <a:tcPr/>
                </a:tc>
                <a:extLst>
                  <a:ext uri="{0D108BD9-81ED-4DB2-BD59-A6C34878D82A}">
                    <a16:rowId xmlns:a16="http://schemas.microsoft.com/office/drawing/2014/main" val="1449505861"/>
                  </a:ext>
                </a:extLst>
              </a:tr>
            </a:tbl>
          </a:graphicData>
        </a:graphic>
      </p:graphicFrame>
      <p:pic>
        <p:nvPicPr>
          <p:cNvPr id="13" name="Picture 12" descr="A person smiling at camera&#10;&#10;Description automatically generated">
            <a:extLst>
              <a:ext uri="{FF2B5EF4-FFF2-40B4-BE49-F238E27FC236}">
                <a16:creationId xmlns:a16="http://schemas.microsoft.com/office/drawing/2014/main" id="{B4CA824E-8723-32B2-8AD6-8C84A2B49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256" y="2895159"/>
            <a:ext cx="1324697" cy="2011680"/>
          </a:xfrm>
          <a:prstGeom prst="rect">
            <a:avLst/>
          </a:prstGeom>
        </p:spPr>
      </p:pic>
      <p:pic>
        <p:nvPicPr>
          <p:cNvPr id="7" name="Content Placeholder 6" descr="A person in a suit and tie&#10;&#10;Description automatically generated">
            <a:extLst>
              <a:ext uri="{FF2B5EF4-FFF2-40B4-BE49-F238E27FC236}">
                <a16:creationId xmlns:a16="http://schemas.microsoft.com/office/drawing/2014/main" id="{3AB6A106-2086-AA11-1807-40317AA6EA7F}"/>
              </a:ext>
            </a:extLst>
          </p:cNvPr>
          <p:cNvPicPr>
            <a:picLocks noGrp="1" noChangeAspect="1"/>
          </p:cNvPicPr>
          <p:nvPr>
            <p:ph idx="4294967295"/>
          </p:nvPr>
        </p:nvPicPr>
        <p:blipFill rotWithShape="1">
          <a:blip r:embed="rId4">
            <a:extLst>
              <a:ext uri="{28A0092B-C50C-407E-A947-70E740481C1C}">
                <a14:useLocalDpi xmlns:a14="http://schemas.microsoft.com/office/drawing/2010/main" val="0"/>
              </a:ext>
            </a:extLst>
          </a:blip>
          <a:srcRect l="21717" t="869" r="12526" b="-869"/>
          <a:stretch/>
        </p:blipFill>
        <p:spPr>
          <a:xfrm>
            <a:off x="5505570" y="2903219"/>
            <a:ext cx="1324698" cy="2009623"/>
          </a:xfrm>
        </p:spPr>
      </p:pic>
      <p:pic>
        <p:nvPicPr>
          <p:cNvPr id="9" name="Picture 8" descr="A person in a white shirt&#10;&#10;Description automatically generated">
            <a:extLst>
              <a:ext uri="{FF2B5EF4-FFF2-40B4-BE49-F238E27FC236}">
                <a16:creationId xmlns:a16="http://schemas.microsoft.com/office/drawing/2014/main" id="{D2A02155-1A67-FCC5-5FF6-8573C5A5D8FE}"/>
              </a:ext>
            </a:extLst>
          </p:cNvPr>
          <p:cNvPicPr>
            <a:picLocks noChangeAspect="1"/>
          </p:cNvPicPr>
          <p:nvPr/>
        </p:nvPicPr>
        <p:blipFill rotWithShape="1">
          <a:blip r:embed="rId5">
            <a:extLst>
              <a:ext uri="{28A0092B-C50C-407E-A947-70E740481C1C}">
                <a14:useLocalDpi xmlns:a14="http://schemas.microsoft.com/office/drawing/2010/main" val="0"/>
              </a:ext>
            </a:extLst>
          </a:blip>
          <a:srcRect l="12057" r="18228"/>
          <a:stretch/>
        </p:blipFill>
        <p:spPr>
          <a:xfrm>
            <a:off x="3162413" y="2903219"/>
            <a:ext cx="1324697" cy="2011680"/>
          </a:xfrm>
          <a:prstGeom prst="rect">
            <a:avLst/>
          </a:prstGeom>
        </p:spPr>
      </p:pic>
      <p:sp>
        <p:nvSpPr>
          <p:cNvPr id="2" name="Title 1">
            <a:extLst>
              <a:ext uri="{FF2B5EF4-FFF2-40B4-BE49-F238E27FC236}">
                <a16:creationId xmlns:a16="http://schemas.microsoft.com/office/drawing/2014/main" id="{AA2EDF7A-C307-E2D1-F3FA-2A603A51D99D}"/>
              </a:ext>
            </a:extLst>
          </p:cNvPr>
          <p:cNvSpPr>
            <a:spLocks noGrp="1"/>
          </p:cNvSpPr>
          <p:nvPr>
            <p:ph type="title" idx="4294967295"/>
          </p:nvPr>
        </p:nvSpPr>
        <p:spPr>
          <a:xfrm>
            <a:off x="71919" y="136525"/>
            <a:ext cx="12192000" cy="1235075"/>
          </a:xfrm>
        </p:spPr>
        <p:txBody>
          <a:bodyPr>
            <a:normAutofit/>
          </a:bodyPr>
          <a:lstStyle/>
          <a:p>
            <a:pPr algn="ctr"/>
            <a:r>
              <a:rPr lang="en-US">
                <a:solidFill>
                  <a:srgbClr val="153753"/>
                </a:solidFill>
              </a:rPr>
              <a:t>Welcome and Introductions!</a:t>
            </a:r>
          </a:p>
        </p:txBody>
      </p:sp>
      <p:sp>
        <p:nvSpPr>
          <p:cNvPr id="5" name="Slide Number Placeholder 4">
            <a:extLst>
              <a:ext uri="{FF2B5EF4-FFF2-40B4-BE49-F238E27FC236}">
                <a16:creationId xmlns:a16="http://schemas.microsoft.com/office/drawing/2014/main" id="{B7044B2B-5CB9-BCD1-7F0B-5BB43D538366}"/>
              </a:ext>
            </a:extLst>
          </p:cNvPr>
          <p:cNvSpPr>
            <a:spLocks noGrp="1"/>
          </p:cNvSpPr>
          <p:nvPr>
            <p:ph type="sldNum" sz="quarter" idx="12"/>
          </p:nvPr>
        </p:nvSpPr>
        <p:spPr>
          <a:xfrm>
            <a:off x="11378241" y="5707828"/>
            <a:ext cx="381625" cy="365125"/>
          </a:xfrm>
        </p:spPr>
        <p:txBody>
          <a:bodyPr anchor="ctr">
            <a:normAutofit/>
          </a:bodyPr>
          <a:lstStyle/>
          <a:p>
            <a:pPr>
              <a:spcAft>
                <a:spcPts val="600"/>
              </a:spcAft>
            </a:pPr>
            <a:fld id="{899FFD16-B25A-457E-9C72-CDC3BAF3ACB3}" type="slidenum">
              <a:rPr lang="en-US" smtClean="0"/>
              <a:pPr>
                <a:spcAft>
                  <a:spcPts val="600"/>
                </a:spcAft>
              </a:pPr>
              <a:t>3</a:t>
            </a:fld>
            <a:endParaRPr lang="en-US"/>
          </a:p>
        </p:txBody>
      </p:sp>
      <p:grpSp>
        <p:nvGrpSpPr>
          <p:cNvPr id="4" name="Group 3">
            <a:extLst>
              <a:ext uri="{FF2B5EF4-FFF2-40B4-BE49-F238E27FC236}">
                <a16:creationId xmlns:a16="http://schemas.microsoft.com/office/drawing/2014/main" id="{454742CB-96B1-B32D-D33E-70EC6E4A3799}"/>
              </a:ext>
            </a:extLst>
          </p:cNvPr>
          <p:cNvGrpSpPr/>
          <p:nvPr/>
        </p:nvGrpSpPr>
        <p:grpSpPr>
          <a:xfrm>
            <a:off x="7743949" y="2895159"/>
            <a:ext cx="3628794" cy="2011680"/>
            <a:chOff x="7651736" y="1961242"/>
            <a:chExt cx="3628794" cy="2011680"/>
          </a:xfrm>
        </p:grpSpPr>
        <p:pic>
          <p:nvPicPr>
            <p:cNvPr id="11" name="Picture 10" descr="A person with curly hair wearing a grey sweater&#10;&#10;Description automatically generated">
              <a:extLst>
                <a:ext uri="{FF2B5EF4-FFF2-40B4-BE49-F238E27FC236}">
                  <a16:creationId xmlns:a16="http://schemas.microsoft.com/office/drawing/2014/main" id="{27AB4539-A299-56D9-8DEE-0E736082E4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3973" y="1961242"/>
              <a:ext cx="1326557" cy="2011680"/>
            </a:xfrm>
            <a:prstGeom prst="rect">
              <a:avLst/>
            </a:prstGeom>
          </p:spPr>
        </p:pic>
        <p:pic>
          <p:nvPicPr>
            <p:cNvPr id="18" name="Picture 17" descr="A person smiling at the camera&#10;&#10;Description automatically generated">
              <a:extLst>
                <a:ext uri="{FF2B5EF4-FFF2-40B4-BE49-F238E27FC236}">
                  <a16:creationId xmlns:a16="http://schemas.microsoft.com/office/drawing/2014/main" id="{E97638C7-6B7A-2A7B-1958-E45F27FF7128}"/>
                </a:ext>
              </a:extLst>
            </p:cNvPr>
            <p:cNvPicPr>
              <a:picLocks noChangeAspect="1"/>
            </p:cNvPicPr>
            <p:nvPr/>
          </p:nvPicPr>
          <p:blipFill rotWithShape="1">
            <a:blip r:embed="rId7">
              <a:extLst>
                <a:ext uri="{28A0092B-C50C-407E-A947-70E740481C1C}">
                  <a14:useLocalDpi xmlns:a14="http://schemas.microsoft.com/office/drawing/2010/main" val="0"/>
                </a:ext>
              </a:extLst>
            </a:blip>
            <a:srcRect l="4690" t="35" r="6038" b="-35"/>
            <a:stretch/>
          </p:blipFill>
          <p:spPr>
            <a:xfrm>
              <a:off x="7651736" y="1961242"/>
              <a:ext cx="1346903" cy="2011680"/>
            </a:xfrm>
            <a:prstGeom prst="rect">
              <a:avLst/>
            </a:prstGeom>
          </p:spPr>
        </p:pic>
      </p:grpSp>
      <p:graphicFrame>
        <p:nvGraphicFramePr>
          <p:cNvPr id="6" name="Table 5">
            <a:extLst>
              <a:ext uri="{FF2B5EF4-FFF2-40B4-BE49-F238E27FC236}">
                <a16:creationId xmlns:a16="http://schemas.microsoft.com/office/drawing/2014/main" id="{71E668A9-EAEB-E5BC-5ACB-9623DE5553FE}"/>
              </a:ext>
            </a:extLst>
          </p:cNvPr>
          <p:cNvGraphicFramePr>
            <a:graphicFrameLocks noGrp="1"/>
          </p:cNvGraphicFramePr>
          <p:nvPr>
            <p:extLst>
              <p:ext uri="{D42A27DB-BD31-4B8C-83A1-F6EECF244321}">
                <p14:modId xmlns:p14="http://schemas.microsoft.com/office/powerpoint/2010/main" val="1340183260"/>
              </p:ext>
            </p:extLst>
          </p:nvPr>
        </p:nvGraphicFramePr>
        <p:xfrm>
          <a:off x="2558294" y="1230373"/>
          <a:ext cx="6113126" cy="1318132"/>
        </p:xfrm>
        <a:graphic>
          <a:graphicData uri="http://schemas.openxmlformats.org/drawingml/2006/table">
            <a:tbl>
              <a:tblPr firstRow="1" bandRow="1">
                <a:tableStyleId>{69CF1AB2-1976-4502-BF36-3FF5EA218861}</a:tableStyleId>
              </a:tblPr>
              <a:tblGrid>
                <a:gridCol w="2280834">
                  <a:extLst>
                    <a:ext uri="{9D8B030D-6E8A-4147-A177-3AD203B41FA5}">
                      <a16:colId xmlns:a16="http://schemas.microsoft.com/office/drawing/2014/main" val="3148840752"/>
                    </a:ext>
                  </a:extLst>
                </a:gridCol>
                <a:gridCol w="3832292">
                  <a:extLst>
                    <a:ext uri="{9D8B030D-6E8A-4147-A177-3AD203B41FA5}">
                      <a16:colId xmlns:a16="http://schemas.microsoft.com/office/drawing/2014/main" val="3850917881"/>
                    </a:ext>
                  </a:extLst>
                </a:gridCol>
              </a:tblGrid>
              <a:tr h="1318132">
                <a:tc>
                  <a:txBody>
                    <a:bodyPr/>
                    <a:lstStyle/>
                    <a:p>
                      <a:pPr algn="ctr">
                        <a:lnSpc>
                          <a:spcPct val="300000"/>
                        </a:lnSpc>
                      </a:pPr>
                      <a:r>
                        <a:rPr lang="en-US"/>
                        <a:t>Program Sponsor</a:t>
                      </a:r>
                    </a:p>
                  </a:txBody>
                  <a:tcPr>
                    <a:solidFill>
                      <a:srgbClr val="CBD8EB"/>
                    </a:solidFill>
                  </a:tcPr>
                </a:tc>
                <a:tc>
                  <a:txBody>
                    <a:bodyPr/>
                    <a:lstStyle/>
                    <a:p>
                      <a:endParaRPr lang="en-US"/>
                    </a:p>
                  </a:txBody>
                  <a:tcPr/>
                </a:tc>
                <a:extLst>
                  <a:ext uri="{0D108BD9-81ED-4DB2-BD59-A6C34878D82A}">
                    <a16:rowId xmlns:a16="http://schemas.microsoft.com/office/drawing/2014/main" val="4100072580"/>
                  </a:ext>
                </a:extLst>
              </a:tr>
            </a:tbl>
          </a:graphicData>
        </a:graphic>
      </p:graphicFrame>
      <p:pic>
        <p:nvPicPr>
          <p:cNvPr id="20" name="Picture 19" descr="A blue text on a black background&#10;&#10;Description automatically generated">
            <a:extLst>
              <a:ext uri="{FF2B5EF4-FFF2-40B4-BE49-F238E27FC236}">
                <a16:creationId xmlns:a16="http://schemas.microsoft.com/office/drawing/2014/main" id="{79D12BCD-0B60-585A-B27B-DB5388DEDD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7914" y="1393815"/>
            <a:ext cx="3144708" cy="988113"/>
          </a:xfrm>
          <a:prstGeom prst="rect">
            <a:avLst/>
          </a:prstGeom>
        </p:spPr>
      </p:pic>
      <p:grpSp>
        <p:nvGrpSpPr>
          <p:cNvPr id="23" name="Group 22">
            <a:extLst>
              <a:ext uri="{FF2B5EF4-FFF2-40B4-BE49-F238E27FC236}">
                <a16:creationId xmlns:a16="http://schemas.microsoft.com/office/drawing/2014/main" id="{FCED0776-8FF3-0945-B908-2EA475928A2E}"/>
              </a:ext>
            </a:extLst>
          </p:cNvPr>
          <p:cNvGrpSpPr/>
          <p:nvPr/>
        </p:nvGrpSpPr>
        <p:grpSpPr>
          <a:xfrm>
            <a:off x="295704" y="6018419"/>
            <a:ext cx="3459484" cy="839087"/>
            <a:chOff x="295704" y="6018419"/>
            <a:chExt cx="3459484" cy="839087"/>
          </a:xfrm>
        </p:grpSpPr>
        <p:pic>
          <p:nvPicPr>
            <p:cNvPr id="12" name="Picture 11">
              <a:extLst>
                <a:ext uri="{FF2B5EF4-FFF2-40B4-BE49-F238E27FC236}">
                  <a16:creationId xmlns:a16="http://schemas.microsoft.com/office/drawing/2014/main" id="{CE5440FA-96C5-BA0F-B89E-90EECA8BF687}"/>
                </a:ext>
              </a:extLst>
            </p:cNvPr>
            <p:cNvPicPr>
              <a:picLocks noChangeAspect="1"/>
            </p:cNvPicPr>
            <p:nvPr/>
          </p:nvPicPr>
          <p:blipFill>
            <a:blip r:embed="rId9"/>
            <a:stretch>
              <a:fillRect/>
            </a:stretch>
          </p:blipFill>
          <p:spPr>
            <a:xfrm>
              <a:off x="295704" y="6072953"/>
              <a:ext cx="2493944" cy="784553"/>
            </a:xfrm>
            <a:prstGeom prst="rect">
              <a:avLst/>
            </a:prstGeom>
          </p:spPr>
        </p:pic>
        <p:pic>
          <p:nvPicPr>
            <p:cNvPr id="21" name="Picture 20">
              <a:extLst>
                <a:ext uri="{FF2B5EF4-FFF2-40B4-BE49-F238E27FC236}">
                  <a16:creationId xmlns:a16="http://schemas.microsoft.com/office/drawing/2014/main" id="{8E3562C6-5723-81AB-A88B-59174723AB1A}"/>
                </a:ext>
              </a:extLst>
            </p:cNvPr>
            <p:cNvPicPr>
              <a:picLocks noChangeAspect="1"/>
            </p:cNvPicPr>
            <p:nvPr/>
          </p:nvPicPr>
          <p:blipFill rotWithShape="1">
            <a:blip r:embed="rId9"/>
            <a:srcRect l="39173" t="86115"/>
            <a:stretch/>
          </p:blipFill>
          <p:spPr>
            <a:xfrm>
              <a:off x="992089" y="6616905"/>
              <a:ext cx="2160050" cy="217036"/>
            </a:xfrm>
            <a:prstGeom prst="rect">
              <a:avLst/>
            </a:prstGeom>
          </p:spPr>
        </p:pic>
        <p:pic>
          <p:nvPicPr>
            <p:cNvPr id="22" name="Picture 21">
              <a:extLst>
                <a:ext uri="{FF2B5EF4-FFF2-40B4-BE49-F238E27FC236}">
                  <a16:creationId xmlns:a16="http://schemas.microsoft.com/office/drawing/2014/main" id="{DA54C315-4DE4-F673-50CA-81DA1065D803}"/>
                </a:ext>
              </a:extLst>
            </p:cNvPr>
            <p:cNvPicPr>
              <a:picLocks noChangeAspect="1"/>
            </p:cNvPicPr>
            <p:nvPr/>
          </p:nvPicPr>
          <p:blipFill rotWithShape="1">
            <a:blip r:embed="rId9"/>
            <a:srcRect l="39173" t="86115"/>
            <a:stretch/>
          </p:blipFill>
          <p:spPr>
            <a:xfrm>
              <a:off x="2780788" y="6018419"/>
              <a:ext cx="974400" cy="815522"/>
            </a:xfrm>
            <a:prstGeom prst="rect">
              <a:avLst/>
            </a:prstGeom>
          </p:spPr>
        </p:pic>
      </p:grpSp>
    </p:spTree>
    <p:extLst>
      <p:ext uri="{BB962C8B-B14F-4D97-AF65-F5344CB8AC3E}">
        <p14:creationId xmlns:p14="http://schemas.microsoft.com/office/powerpoint/2010/main" val="2304122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B90BA-13F8-8100-CA6B-7D9B1E1CDAD2}"/>
              </a:ext>
            </a:extLst>
          </p:cNvPr>
          <p:cNvSpPr>
            <a:spLocks noGrp="1"/>
          </p:cNvSpPr>
          <p:nvPr>
            <p:ph type="title"/>
          </p:nvPr>
        </p:nvSpPr>
        <p:spPr/>
        <p:txBody>
          <a:bodyPr/>
          <a:lstStyle/>
          <a:p>
            <a:r>
              <a:rPr lang="en-CA">
                <a:solidFill>
                  <a:srgbClr val="153753"/>
                </a:solidFill>
              </a:rPr>
              <a:t>Connect with us!</a:t>
            </a:r>
          </a:p>
        </p:txBody>
      </p:sp>
      <p:sp>
        <p:nvSpPr>
          <p:cNvPr id="3" name="Content Placeholder 2">
            <a:extLst>
              <a:ext uri="{FF2B5EF4-FFF2-40B4-BE49-F238E27FC236}">
                <a16:creationId xmlns:a16="http://schemas.microsoft.com/office/drawing/2014/main" id="{3DEC5F6E-FA71-1042-14B5-FB4E49CB7BF5}"/>
              </a:ext>
            </a:extLst>
          </p:cNvPr>
          <p:cNvSpPr>
            <a:spLocks noGrp="1"/>
          </p:cNvSpPr>
          <p:nvPr>
            <p:ph idx="1"/>
          </p:nvPr>
        </p:nvSpPr>
        <p:spPr>
          <a:xfrm>
            <a:off x="327835" y="1181525"/>
            <a:ext cx="11421139" cy="424732"/>
          </a:xfrm>
          <a:noFill/>
        </p:spPr>
        <p:txBody>
          <a:bodyPr wrap="square" rtlCol="0">
            <a:spAutoFit/>
          </a:bodyPr>
          <a:lstStyle/>
          <a:p>
            <a:pPr marL="0" indent="0" defTabSz="457200">
              <a:buNone/>
            </a:pPr>
            <a:r>
              <a:rPr lang="en-CA" sz="2400">
                <a:latin typeface="+mn-lt"/>
                <a:cs typeface="+mn-cs"/>
              </a:rPr>
              <a:t>What additional information do you need to decide to join the SDOH LC?</a:t>
            </a:r>
          </a:p>
        </p:txBody>
      </p:sp>
      <p:sp>
        <p:nvSpPr>
          <p:cNvPr id="4" name="Footer Placeholder 3">
            <a:extLst>
              <a:ext uri="{FF2B5EF4-FFF2-40B4-BE49-F238E27FC236}">
                <a16:creationId xmlns:a16="http://schemas.microsoft.com/office/drawing/2014/main" id="{D4FD1157-CEB0-4E96-0EF5-9FD2EB169404}"/>
              </a:ext>
            </a:extLst>
          </p:cNvPr>
          <p:cNvSpPr>
            <a:spLocks noGrp="1"/>
          </p:cNvSpPr>
          <p:nvPr>
            <p:ph type="ftr" sz="quarter" idx="11"/>
          </p:nvPr>
        </p:nvSpPr>
        <p:spPr/>
        <p:txBody>
          <a:bodyPr/>
          <a:lstStyle/>
          <a:p>
            <a:r>
              <a:rPr lang="en-US"/>
              <a:t>Prepared by Public Consulting Group</a:t>
            </a:r>
          </a:p>
        </p:txBody>
      </p:sp>
      <p:sp>
        <p:nvSpPr>
          <p:cNvPr id="5" name="Slide Number Placeholder 4">
            <a:extLst>
              <a:ext uri="{FF2B5EF4-FFF2-40B4-BE49-F238E27FC236}">
                <a16:creationId xmlns:a16="http://schemas.microsoft.com/office/drawing/2014/main" id="{F28EE056-212A-1994-A0D8-A89C55143BAC}"/>
              </a:ext>
            </a:extLst>
          </p:cNvPr>
          <p:cNvSpPr>
            <a:spLocks noGrp="1"/>
          </p:cNvSpPr>
          <p:nvPr>
            <p:ph type="sldNum" sz="quarter" idx="12"/>
          </p:nvPr>
        </p:nvSpPr>
        <p:spPr/>
        <p:txBody>
          <a:bodyPr/>
          <a:lstStyle/>
          <a:p>
            <a:fld id="{5A774AA6-F414-4EAB-B971-BC2BDCB0FD3E}" type="slidenum">
              <a:rPr lang="en-US" smtClean="0"/>
              <a:t>30</a:t>
            </a:fld>
            <a:endParaRPr lang="en-US"/>
          </a:p>
        </p:txBody>
      </p:sp>
      <p:sp>
        <p:nvSpPr>
          <p:cNvPr id="20" name="TextBox 19">
            <a:extLst>
              <a:ext uri="{FF2B5EF4-FFF2-40B4-BE49-F238E27FC236}">
                <a16:creationId xmlns:a16="http://schemas.microsoft.com/office/drawing/2014/main" id="{C4BF0E6B-3716-BEA7-A63F-BD998714DB15}"/>
              </a:ext>
            </a:extLst>
          </p:cNvPr>
          <p:cNvSpPr txBox="1"/>
          <p:nvPr/>
        </p:nvSpPr>
        <p:spPr>
          <a:xfrm>
            <a:off x="327835" y="4442133"/>
            <a:ext cx="11421138" cy="1200329"/>
          </a:xfrm>
          <a:prstGeom prst="rect">
            <a:avLst/>
          </a:prstGeom>
          <a:noFill/>
        </p:spPr>
        <p:txBody>
          <a:bodyPr wrap="square" rtlCol="0">
            <a:spAutoFit/>
          </a:bodyPr>
          <a:lstStyle/>
          <a:p>
            <a:pPr marL="285750" indent="-285750">
              <a:buFont typeface="Wingdings" panose="05000000000000000000" pitchFamily="2" charset="2"/>
              <a:buChar char="ü"/>
            </a:pPr>
            <a:r>
              <a:rPr lang="en-US" sz="2400"/>
              <a:t>Schedule a one-on-one with us to go over any questions.</a:t>
            </a:r>
          </a:p>
          <a:p>
            <a:pPr marL="285750" indent="-285750">
              <a:buFont typeface="Wingdings" panose="05000000000000000000" pitchFamily="2" charset="2"/>
              <a:buChar char="ü"/>
            </a:pPr>
            <a:r>
              <a:rPr lang="en-US" sz="2400"/>
              <a:t>Send questions, comments or requests for additional support in this process to </a:t>
            </a:r>
            <a:r>
              <a:rPr lang="en-US" sz="2400">
                <a:hlinkClick r:id="rId3"/>
              </a:rPr>
              <a:t>qip-nj@pcgus.com</a:t>
            </a:r>
            <a:r>
              <a:rPr lang="en-US" sz="2400"/>
              <a:t>. </a:t>
            </a:r>
          </a:p>
        </p:txBody>
      </p:sp>
      <p:pic>
        <p:nvPicPr>
          <p:cNvPr id="15" name="Picture 14" descr="A blue text on a black background&#10;&#10;Description automatically generated">
            <a:extLst>
              <a:ext uri="{FF2B5EF4-FFF2-40B4-BE49-F238E27FC236}">
                <a16:creationId xmlns:a16="http://schemas.microsoft.com/office/drawing/2014/main" id="{55E07DF6-7BF2-35DA-36C1-89A68F757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845" y="5740470"/>
            <a:ext cx="3556583" cy="1117530"/>
          </a:xfrm>
          <a:prstGeom prst="rect">
            <a:avLst/>
          </a:prstGeom>
          <a:solidFill>
            <a:schemeClr val="bg1"/>
          </a:solidFill>
        </p:spPr>
      </p:pic>
      <p:pic>
        <p:nvPicPr>
          <p:cNvPr id="6" name="Picture 5" descr="A person smiling at camera&#10;&#10;Description automatically generated">
            <a:extLst>
              <a:ext uri="{FF2B5EF4-FFF2-40B4-BE49-F238E27FC236}">
                <a16:creationId xmlns:a16="http://schemas.microsoft.com/office/drawing/2014/main" id="{DF77135F-E0E8-CDBF-0B32-A206F1A6AA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256" y="2061683"/>
            <a:ext cx="1324697" cy="2011680"/>
          </a:xfrm>
          <a:prstGeom prst="rect">
            <a:avLst/>
          </a:prstGeom>
        </p:spPr>
      </p:pic>
      <p:pic>
        <p:nvPicPr>
          <p:cNvPr id="7" name="Content Placeholder 6" descr="A person in a suit and tie&#10;&#10;Description automatically generated">
            <a:extLst>
              <a:ext uri="{FF2B5EF4-FFF2-40B4-BE49-F238E27FC236}">
                <a16:creationId xmlns:a16="http://schemas.microsoft.com/office/drawing/2014/main" id="{A9BF3AAD-4EE5-EB70-EEA9-ABBDBF01BF12}"/>
              </a:ext>
            </a:extLst>
          </p:cNvPr>
          <p:cNvPicPr>
            <a:picLocks noChangeAspect="1"/>
          </p:cNvPicPr>
          <p:nvPr/>
        </p:nvPicPr>
        <p:blipFill rotWithShape="1">
          <a:blip r:embed="rId6">
            <a:extLst>
              <a:ext uri="{28A0092B-C50C-407E-A947-70E740481C1C}">
                <a14:useLocalDpi xmlns:a14="http://schemas.microsoft.com/office/drawing/2010/main" val="0"/>
              </a:ext>
            </a:extLst>
          </a:blip>
          <a:srcRect l="21717" t="869" r="12526" b="-869"/>
          <a:stretch/>
        </p:blipFill>
        <p:spPr>
          <a:xfrm>
            <a:off x="5505570" y="2069743"/>
            <a:ext cx="1324698" cy="2009623"/>
          </a:xfrm>
          <a:prstGeom prst="rect">
            <a:avLst/>
          </a:prstGeom>
        </p:spPr>
      </p:pic>
      <p:pic>
        <p:nvPicPr>
          <p:cNvPr id="8" name="Picture 7" descr="A person in a white shirt&#10;&#10;Description automatically generated">
            <a:extLst>
              <a:ext uri="{FF2B5EF4-FFF2-40B4-BE49-F238E27FC236}">
                <a16:creationId xmlns:a16="http://schemas.microsoft.com/office/drawing/2014/main" id="{159C4B7C-4D81-532E-6387-9C38F6100504}"/>
              </a:ext>
            </a:extLst>
          </p:cNvPr>
          <p:cNvPicPr>
            <a:picLocks noChangeAspect="1"/>
          </p:cNvPicPr>
          <p:nvPr/>
        </p:nvPicPr>
        <p:blipFill rotWithShape="1">
          <a:blip r:embed="rId7">
            <a:extLst>
              <a:ext uri="{28A0092B-C50C-407E-A947-70E740481C1C}">
                <a14:useLocalDpi xmlns:a14="http://schemas.microsoft.com/office/drawing/2010/main" val="0"/>
              </a:ext>
            </a:extLst>
          </a:blip>
          <a:srcRect l="12057" r="18228"/>
          <a:stretch/>
        </p:blipFill>
        <p:spPr>
          <a:xfrm>
            <a:off x="3162413" y="2069743"/>
            <a:ext cx="1324697" cy="2011680"/>
          </a:xfrm>
          <a:prstGeom prst="rect">
            <a:avLst/>
          </a:prstGeom>
        </p:spPr>
      </p:pic>
      <p:grpSp>
        <p:nvGrpSpPr>
          <p:cNvPr id="9" name="Group 8">
            <a:extLst>
              <a:ext uri="{FF2B5EF4-FFF2-40B4-BE49-F238E27FC236}">
                <a16:creationId xmlns:a16="http://schemas.microsoft.com/office/drawing/2014/main" id="{5FCFEA8C-7816-24CD-B5F0-EFA74A29F0D6}"/>
              </a:ext>
            </a:extLst>
          </p:cNvPr>
          <p:cNvGrpSpPr/>
          <p:nvPr/>
        </p:nvGrpSpPr>
        <p:grpSpPr>
          <a:xfrm>
            <a:off x="7743949" y="2061683"/>
            <a:ext cx="3628794" cy="2011680"/>
            <a:chOff x="7651736" y="1961242"/>
            <a:chExt cx="3628794" cy="2011680"/>
          </a:xfrm>
        </p:grpSpPr>
        <p:pic>
          <p:nvPicPr>
            <p:cNvPr id="10" name="Picture 9" descr="A person with curly hair wearing a grey sweater&#10;&#10;Description automatically generated">
              <a:extLst>
                <a:ext uri="{FF2B5EF4-FFF2-40B4-BE49-F238E27FC236}">
                  <a16:creationId xmlns:a16="http://schemas.microsoft.com/office/drawing/2014/main" id="{A4186576-6623-7CFF-8954-1A288EC24D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53973" y="1961242"/>
              <a:ext cx="1326557" cy="2011680"/>
            </a:xfrm>
            <a:prstGeom prst="rect">
              <a:avLst/>
            </a:prstGeom>
          </p:spPr>
        </p:pic>
        <p:pic>
          <p:nvPicPr>
            <p:cNvPr id="11" name="Picture 10" descr="A person smiling at the camera&#10;&#10;Description automatically generated">
              <a:extLst>
                <a:ext uri="{FF2B5EF4-FFF2-40B4-BE49-F238E27FC236}">
                  <a16:creationId xmlns:a16="http://schemas.microsoft.com/office/drawing/2014/main" id="{5747FE51-9B77-0F34-73CB-56E2E9E0A860}"/>
                </a:ext>
              </a:extLst>
            </p:cNvPr>
            <p:cNvPicPr>
              <a:picLocks noChangeAspect="1"/>
            </p:cNvPicPr>
            <p:nvPr/>
          </p:nvPicPr>
          <p:blipFill rotWithShape="1">
            <a:blip r:embed="rId9">
              <a:extLst>
                <a:ext uri="{28A0092B-C50C-407E-A947-70E740481C1C}">
                  <a14:useLocalDpi xmlns:a14="http://schemas.microsoft.com/office/drawing/2010/main" val="0"/>
                </a:ext>
              </a:extLst>
            </a:blip>
            <a:srcRect l="4690" t="35" r="6038" b="-35"/>
            <a:stretch/>
          </p:blipFill>
          <p:spPr>
            <a:xfrm>
              <a:off x="7651736" y="1961242"/>
              <a:ext cx="1346903" cy="2011680"/>
            </a:xfrm>
            <a:prstGeom prst="rect">
              <a:avLst/>
            </a:prstGeom>
          </p:spPr>
        </p:pic>
      </p:grpSp>
    </p:spTree>
    <p:extLst>
      <p:ext uri="{BB962C8B-B14F-4D97-AF65-F5344CB8AC3E}">
        <p14:creationId xmlns:p14="http://schemas.microsoft.com/office/powerpoint/2010/main" val="2803953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B90BA-13F8-8100-CA6B-7D9B1E1CDAD2}"/>
              </a:ext>
            </a:extLst>
          </p:cNvPr>
          <p:cNvSpPr>
            <a:spLocks noGrp="1"/>
          </p:cNvSpPr>
          <p:nvPr>
            <p:ph type="title"/>
          </p:nvPr>
        </p:nvSpPr>
        <p:spPr/>
        <p:txBody>
          <a:bodyPr/>
          <a:lstStyle/>
          <a:p>
            <a:r>
              <a:rPr lang="en-CA">
                <a:solidFill>
                  <a:srgbClr val="153753"/>
                </a:solidFill>
              </a:rPr>
              <a:t>Q&amp;A</a:t>
            </a:r>
          </a:p>
        </p:txBody>
      </p:sp>
      <p:sp>
        <p:nvSpPr>
          <p:cNvPr id="3" name="Content Placeholder 2">
            <a:extLst>
              <a:ext uri="{FF2B5EF4-FFF2-40B4-BE49-F238E27FC236}">
                <a16:creationId xmlns:a16="http://schemas.microsoft.com/office/drawing/2014/main" id="{3DEC5F6E-FA71-1042-14B5-FB4E49CB7BF5}"/>
              </a:ext>
            </a:extLst>
          </p:cNvPr>
          <p:cNvSpPr>
            <a:spLocks noGrp="1"/>
          </p:cNvSpPr>
          <p:nvPr>
            <p:ph idx="1"/>
          </p:nvPr>
        </p:nvSpPr>
        <p:spPr>
          <a:xfrm>
            <a:off x="327835" y="1181525"/>
            <a:ext cx="11421139" cy="424732"/>
          </a:xfrm>
          <a:noFill/>
        </p:spPr>
        <p:txBody>
          <a:bodyPr wrap="square" rtlCol="0">
            <a:spAutoFit/>
          </a:bodyPr>
          <a:lstStyle/>
          <a:p>
            <a:pPr marL="0" indent="0" defTabSz="457200">
              <a:buNone/>
            </a:pPr>
            <a:r>
              <a:rPr lang="en-CA" sz="2400">
                <a:latin typeface="+mn-lt"/>
                <a:cs typeface="+mn-cs"/>
              </a:rPr>
              <a:t>What additional information do you need to decide to join the SDOH LC?</a:t>
            </a:r>
          </a:p>
        </p:txBody>
      </p:sp>
      <p:sp>
        <p:nvSpPr>
          <p:cNvPr id="4" name="Footer Placeholder 3">
            <a:extLst>
              <a:ext uri="{FF2B5EF4-FFF2-40B4-BE49-F238E27FC236}">
                <a16:creationId xmlns:a16="http://schemas.microsoft.com/office/drawing/2014/main" id="{D4FD1157-CEB0-4E96-0EF5-9FD2EB169404}"/>
              </a:ext>
            </a:extLst>
          </p:cNvPr>
          <p:cNvSpPr>
            <a:spLocks noGrp="1"/>
          </p:cNvSpPr>
          <p:nvPr>
            <p:ph type="ftr" sz="quarter" idx="11"/>
          </p:nvPr>
        </p:nvSpPr>
        <p:spPr/>
        <p:txBody>
          <a:bodyPr/>
          <a:lstStyle/>
          <a:p>
            <a:r>
              <a:rPr lang="en-US"/>
              <a:t>Prepared by Public Consulting Group</a:t>
            </a:r>
          </a:p>
        </p:txBody>
      </p:sp>
      <p:sp>
        <p:nvSpPr>
          <p:cNvPr id="5" name="Slide Number Placeholder 4">
            <a:extLst>
              <a:ext uri="{FF2B5EF4-FFF2-40B4-BE49-F238E27FC236}">
                <a16:creationId xmlns:a16="http://schemas.microsoft.com/office/drawing/2014/main" id="{F28EE056-212A-1994-A0D8-A89C55143BAC}"/>
              </a:ext>
            </a:extLst>
          </p:cNvPr>
          <p:cNvSpPr>
            <a:spLocks noGrp="1"/>
          </p:cNvSpPr>
          <p:nvPr>
            <p:ph type="sldNum" sz="quarter" idx="12"/>
          </p:nvPr>
        </p:nvSpPr>
        <p:spPr/>
        <p:txBody>
          <a:bodyPr/>
          <a:lstStyle/>
          <a:p>
            <a:fld id="{5A774AA6-F414-4EAB-B971-BC2BDCB0FD3E}" type="slidenum">
              <a:rPr lang="en-US" smtClean="0"/>
              <a:t>31</a:t>
            </a:fld>
            <a:endParaRPr lang="en-US"/>
          </a:p>
        </p:txBody>
      </p:sp>
      <p:sp>
        <p:nvSpPr>
          <p:cNvPr id="20" name="TextBox 19">
            <a:extLst>
              <a:ext uri="{FF2B5EF4-FFF2-40B4-BE49-F238E27FC236}">
                <a16:creationId xmlns:a16="http://schemas.microsoft.com/office/drawing/2014/main" id="{C4BF0E6B-3716-BEA7-A63F-BD998714DB15}"/>
              </a:ext>
            </a:extLst>
          </p:cNvPr>
          <p:cNvSpPr txBox="1"/>
          <p:nvPr/>
        </p:nvSpPr>
        <p:spPr>
          <a:xfrm>
            <a:off x="327835" y="4442133"/>
            <a:ext cx="11421138" cy="1200329"/>
          </a:xfrm>
          <a:prstGeom prst="rect">
            <a:avLst/>
          </a:prstGeom>
          <a:noFill/>
        </p:spPr>
        <p:txBody>
          <a:bodyPr wrap="square" rtlCol="0">
            <a:spAutoFit/>
          </a:bodyPr>
          <a:lstStyle/>
          <a:p>
            <a:pPr marL="285750" indent="-285750">
              <a:buFont typeface="Wingdings" panose="05000000000000000000" pitchFamily="2" charset="2"/>
              <a:buChar char="ü"/>
            </a:pPr>
            <a:r>
              <a:rPr lang="en-US" sz="2400"/>
              <a:t>Schedule a one-on-one with us to go over any questions.</a:t>
            </a:r>
          </a:p>
          <a:p>
            <a:pPr marL="285750" indent="-285750">
              <a:buFont typeface="Wingdings" panose="05000000000000000000" pitchFamily="2" charset="2"/>
              <a:buChar char="ü"/>
            </a:pPr>
            <a:r>
              <a:rPr lang="en-US" sz="2400"/>
              <a:t>Send questions, comments or requests for additional support in this process to </a:t>
            </a:r>
            <a:r>
              <a:rPr lang="en-US" sz="2400">
                <a:hlinkClick r:id="rId3"/>
              </a:rPr>
              <a:t>qip-nj@pcgus.com</a:t>
            </a:r>
            <a:r>
              <a:rPr lang="en-US" sz="2400"/>
              <a:t>. </a:t>
            </a:r>
          </a:p>
        </p:txBody>
      </p:sp>
      <p:pic>
        <p:nvPicPr>
          <p:cNvPr id="15" name="Picture 14" descr="A blue text on a black background&#10;&#10;Description automatically generated">
            <a:extLst>
              <a:ext uri="{FF2B5EF4-FFF2-40B4-BE49-F238E27FC236}">
                <a16:creationId xmlns:a16="http://schemas.microsoft.com/office/drawing/2014/main" id="{55E07DF6-7BF2-35DA-36C1-89A68F757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845" y="5740470"/>
            <a:ext cx="3556583" cy="1117530"/>
          </a:xfrm>
          <a:prstGeom prst="rect">
            <a:avLst/>
          </a:prstGeom>
          <a:solidFill>
            <a:schemeClr val="bg1"/>
          </a:solidFill>
        </p:spPr>
      </p:pic>
      <p:pic>
        <p:nvPicPr>
          <p:cNvPr id="6" name="Picture 5" descr="A person smiling at camera&#10;&#10;Description automatically generated">
            <a:extLst>
              <a:ext uri="{FF2B5EF4-FFF2-40B4-BE49-F238E27FC236}">
                <a16:creationId xmlns:a16="http://schemas.microsoft.com/office/drawing/2014/main" id="{DF77135F-E0E8-CDBF-0B32-A206F1A6AA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256" y="2061683"/>
            <a:ext cx="1324697" cy="2011680"/>
          </a:xfrm>
          <a:prstGeom prst="rect">
            <a:avLst/>
          </a:prstGeom>
        </p:spPr>
      </p:pic>
      <p:pic>
        <p:nvPicPr>
          <p:cNvPr id="7" name="Content Placeholder 6" descr="A person in a suit and tie&#10;&#10;Description automatically generated">
            <a:extLst>
              <a:ext uri="{FF2B5EF4-FFF2-40B4-BE49-F238E27FC236}">
                <a16:creationId xmlns:a16="http://schemas.microsoft.com/office/drawing/2014/main" id="{A9BF3AAD-4EE5-EB70-EEA9-ABBDBF01BF12}"/>
              </a:ext>
            </a:extLst>
          </p:cNvPr>
          <p:cNvPicPr>
            <a:picLocks noChangeAspect="1"/>
          </p:cNvPicPr>
          <p:nvPr/>
        </p:nvPicPr>
        <p:blipFill rotWithShape="1">
          <a:blip r:embed="rId6">
            <a:extLst>
              <a:ext uri="{28A0092B-C50C-407E-A947-70E740481C1C}">
                <a14:useLocalDpi xmlns:a14="http://schemas.microsoft.com/office/drawing/2010/main" val="0"/>
              </a:ext>
            </a:extLst>
          </a:blip>
          <a:srcRect l="21717" t="869" r="12526" b="-869"/>
          <a:stretch/>
        </p:blipFill>
        <p:spPr>
          <a:xfrm>
            <a:off x="5505570" y="2069743"/>
            <a:ext cx="1324698" cy="2009623"/>
          </a:xfrm>
          <a:prstGeom prst="rect">
            <a:avLst/>
          </a:prstGeom>
        </p:spPr>
      </p:pic>
      <p:pic>
        <p:nvPicPr>
          <p:cNvPr id="8" name="Picture 7" descr="A person in a white shirt&#10;&#10;Description automatically generated">
            <a:extLst>
              <a:ext uri="{FF2B5EF4-FFF2-40B4-BE49-F238E27FC236}">
                <a16:creationId xmlns:a16="http://schemas.microsoft.com/office/drawing/2014/main" id="{159C4B7C-4D81-532E-6387-9C38F6100504}"/>
              </a:ext>
            </a:extLst>
          </p:cNvPr>
          <p:cNvPicPr>
            <a:picLocks noChangeAspect="1"/>
          </p:cNvPicPr>
          <p:nvPr/>
        </p:nvPicPr>
        <p:blipFill rotWithShape="1">
          <a:blip r:embed="rId7">
            <a:extLst>
              <a:ext uri="{28A0092B-C50C-407E-A947-70E740481C1C}">
                <a14:useLocalDpi xmlns:a14="http://schemas.microsoft.com/office/drawing/2010/main" val="0"/>
              </a:ext>
            </a:extLst>
          </a:blip>
          <a:srcRect l="12057" r="18228"/>
          <a:stretch/>
        </p:blipFill>
        <p:spPr>
          <a:xfrm>
            <a:off x="3162413" y="2069743"/>
            <a:ext cx="1324697" cy="2011680"/>
          </a:xfrm>
          <a:prstGeom prst="rect">
            <a:avLst/>
          </a:prstGeom>
        </p:spPr>
      </p:pic>
      <p:grpSp>
        <p:nvGrpSpPr>
          <p:cNvPr id="9" name="Group 8">
            <a:extLst>
              <a:ext uri="{FF2B5EF4-FFF2-40B4-BE49-F238E27FC236}">
                <a16:creationId xmlns:a16="http://schemas.microsoft.com/office/drawing/2014/main" id="{5FCFEA8C-7816-24CD-B5F0-EFA74A29F0D6}"/>
              </a:ext>
            </a:extLst>
          </p:cNvPr>
          <p:cNvGrpSpPr/>
          <p:nvPr/>
        </p:nvGrpSpPr>
        <p:grpSpPr>
          <a:xfrm>
            <a:off x="7743949" y="2061683"/>
            <a:ext cx="3628794" cy="2011680"/>
            <a:chOff x="7651736" y="1961242"/>
            <a:chExt cx="3628794" cy="2011680"/>
          </a:xfrm>
        </p:grpSpPr>
        <p:pic>
          <p:nvPicPr>
            <p:cNvPr id="10" name="Picture 9" descr="A person with curly hair wearing a grey sweater&#10;&#10;Description automatically generated">
              <a:extLst>
                <a:ext uri="{FF2B5EF4-FFF2-40B4-BE49-F238E27FC236}">
                  <a16:creationId xmlns:a16="http://schemas.microsoft.com/office/drawing/2014/main" id="{A4186576-6623-7CFF-8954-1A288EC24D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53973" y="1961242"/>
              <a:ext cx="1326557" cy="2011680"/>
            </a:xfrm>
            <a:prstGeom prst="rect">
              <a:avLst/>
            </a:prstGeom>
          </p:spPr>
        </p:pic>
        <p:pic>
          <p:nvPicPr>
            <p:cNvPr id="11" name="Picture 10" descr="A person smiling at the camera&#10;&#10;Description automatically generated">
              <a:extLst>
                <a:ext uri="{FF2B5EF4-FFF2-40B4-BE49-F238E27FC236}">
                  <a16:creationId xmlns:a16="http://schemas.microsoft.com/office/drawing/2014/main" id="{5747FE51-9B77-0F34-73CB-56E2E9E0A860}"/>
                </a:ext>
              </a:extLst>
            </p:cNvPr>
            <p:cNvPicPr>
              <a:picLocks noChangeAspect="1"/>
            </p:cNvPicPr>
            <p:nvPr/>
          </p:nvPicPr>
          <p:blipFill rotWithShape="1">
            <a:blip r:embed="rId9">
              <a:extLst>
                <a:ext uri="{28A0092B-C50C-407E-A947-70E740481C1C}">
                  <a14:useLocalDpi xmlns:a14="http://schemas.microsoft.com/office/drawing/2010/main" val="0"/>
                </a:ext>
              </a:extLst>
            </a:blip>
            <a:srcRect l="4690" t="35" r="6038" b="-35"/>
            <a:stretch/>
          </p:blipFill>
          <p:spPr>
            <a:xfrm>
              <a:off x="7651736" y="1961242"/>
              <a:ext cx="1346903" cy="2011680"/>
            </a:xfrm>
            <a:prstGeom prst="rect">
              <a:avLst/>
            </a:prstGeom>
          </p:spPr>
        </p:pic>
      </p:grpSp>
    </p:spTree>
    <p:extLst>
      <p:ext uri="{BB962C8B-B14F-4D97-AF65-F5344CB8AC3E}">
        <p14:creationId xmlns:p14="http://schemas.microsoft.com/office/powerpoint/2010/main" val="346059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3A7B-28C6-96AC-6654-88B41F2F789A}"/>
              </a:ext>
            </a:extLst>
          </p:cNvPr>
          <p:cNvSpPr>
            <a:spLocks noGrp="1"/>
          </p:cNvSpPr>
          <p:nvPr>
            <p:ph type="title"/>
          </p:nvPr>
        </p:nvSpPr>
        <p:spPr>
          <a:xfrm>
            <a:off x="102205" y="53393"/>
            <a:ext cx="11421139" cy="789756"/>
          </a:xfrm>
        </p:spPr>
        <p:txBody>
          <a:bodyPr/>
          <a:lstStyle/>
          <a:p>
            <a:r>
              <a:rPr lang="en-US">
                <a:solidFill>
                  <a:srgbClr val="153753"/>
                </a:solidFill>
              </a:rPr>
              <a:t>SDOH Advisors and Planners Engaged to Date</a:t>
            </a:r>
          </a:p>
        </p:txBody>
      </p:sp>
      <p:sp>
        <p:nvSpPr>
          <p:cNvPr id="4" name="Footer Placeholder 3">
            <a:extLst>
              <a:ext uri="{FF2B5EF4-FFF2-40B4-BE49-F238E27FC236}">
                <a16:creationId xmlns:a16="http://schemas.microsoft.com/office/drawing/2014/main" id="{0EDC4F74-A58E-88A6-611F-55BC78405D5C}"/>
              </a:ext>
            </a:extLst>
          </p:cNvPr>
          <p:cNvSpPr>
            <a:spLocks noGrp="1"/>
          </p:cNvSpPr>
          <p:nvPr>
            <p:ph type="ftr" sz="quarter" idx="11"/>
          </p:nvPr>
        </p:nvSpPr>
        <p:spPr/>
        <p:txBody>
          <a:bodyPr/>
          <a:lstStyle/>
          <a:p>
            <a:r>
              <a:rPr lang="en-US"/>
              <a:t>Prepared by Public Consulting Group</a:t>
            </a:r>
          </a:p>
        </p:txBody>
      </p:sp>
      <p:sp>
        <p:nvSpPr>
          <p:cNvPr id="5" name="Slide Number Placeholder 4">
            <a:extLst>
              <a:ext uri="{FF2B5EF4-FFF2-40B4-BE49-F238E27FC236}">
                <a16:creationId xmlns:a16="http://schemas.microsoft.com/office/drawing/2014/main" id="{BC00D4A4-5064-961A-D681-5F336BCDA585}"/>
              </a:ext>
            </a:extLst>
          </p:cNvPr>
          <p:cNvSpPr>
            <a:spLocks noGrp="1"/>
          </p:cNvSpPr>
          <p:nvPr>
            <p:ph type="sldNum" sz="quarter" idx="12"/>
          </p:nvPr>
        </p:nvSpPr>
        <p:spPr/>
        <p:txBody>
          <a:bodyPr/>
          <a:lstStyle/>
          <a:p>
            <a:fld id="{5A774AA6-F414-4EAB-B971-BC2BDCB0FD3E}" type="slidenum">
              <a:rPr lang="en-US" smtClean="0"/>
              <a:t>4</a:t>
            </a:fld>
            <a:endParaRPr lang="en-US"/>
          </a:p>
        </p:txBody>
      </p:sp>
      <p:grpSp>
        <p:nvGrpSpPr>
          <p:cNvPr id="3" name="Group 2">
            <a:extLst>
              <a:ext uri="{FF2B5EF4-FFF2-40B4-BE49-F238E27FC236}">
                <a16:creationId xmlns:a16="http://schemas.microsoft.com/office/drawing/2014/main" id="{7FC728E4-D875-D3AF-D3CF-33E6AA54C2A2}"/>
              </a:ext>
            </a:extLst>
          </p:cNvPr>
          <p:cNvGrpSpPr/>
          <p:nvPr/>
        </p:nvGrpSpPr>
        <p:grpSpPr>
          <a:xfrm>
            <a:off x="295704" y="6018419"/>
            <a:ext cx="3459484" cy="839087"/>
            <a:chOff x="295704" y="6018419"/>
            <a:chExt cx="3459484" cy="839087"/>
          </a:xfrm>
        </p:grpSpPr>
        <p:pic>
          <p:nvPicPr>
            <p:cNvPr id="6" name="Picture 5">
              <a:extLst>
                <a:ext uri="{FF2B5EF4-FFF2-40B4-BE49-F238E27FC236}">
                  <a16:creationId xmlns:a16="http://schemas.microsoft.com/office/drawing/2014/main" id="{D43A71EF-E0CA-3931-E0E6-B265B78CB923}"/>
                </a:ext>
              </a:extLst>
            </p:cNvPr>
            <p:cNvPicPr>
              <a:picLocks noChangeAspect="1"/>
            </p:cNvPicPr>
            <p:nvPr/>
          </p:nvPicPr>
          <p:blipFill>
            <a:blip r:embed="rId3"/>
            <a:stretch>
              <a:fillRect/>
            </a:stretch>
          </p:blipFill>
          <p:spPr>
            <a:xfrm>
              <a:off x="295704" y="6072953"/>
              <a:ext cx="2493944" cy="784553"/>
            </a:xfrm>
            <a:prstGeom prst="rect">
              <a:avLst/>
            </a:prstGeom>
          </p:spPr>
        </p:pic>
        <p:pic>
          <p:nvPicPr>
            <p:cNvPr id="7" name="Picture 6">
              <a:extLst>
                <a:ext uri="{FF2B5EF4-FFF2-40B4-BE49-F238E27FC236}">
                  <a16:creationId xmlns:a16="http://schemas.microsoft.com/office/drawing/2014/main" id="{04C7839E-08F2-2EE9-E55E-454BD94F0335}"/>
                </a:ext>
              </a:extLst>
            </p:cNvPr>
            <p:cNvPicPr>
              <a:picLocks noChangeAspect="1"/>
            </p:cNvPicPr>
            <p:nvPr/>
          </p:nvPicPr>
          <p:blipFill rotWithShape="1">
            <a:blip r:embed="rId3"/>
            <a:srcRect l="39173" t="86115"/>
            <a:stretch/>
          </p:blipFill>
          <p:spPr>
            <a:xfrm>
              <a:off x="992089" y="6616905"/>
              <a:ext cx="2160050" cy="217036"/>
            </a:xfrm>
            <a:prstGeom prst="rect">
              <a:avLst/>
            </a:prstGeom>
          </p:spPr>
        </p:pic>
        <p:pic>
          <p:nvPicPr>
            <p:cNvPr id="8" name="Picture 7">
              <a:extLst>
                <a:ext uri="{FF2B5EF4-FFF2-40B4-BE49-F238E27FC236}">
                  <a16:creationId xmlns:a16="http://schemas.microsoft.com/office/drawing/2014/main" id="{DD63A907-2CC1-ED55-0437-E66C8F9A2B95}"/>
                </a:ext>
              </a:extLst>
            </p:cNvPr>
            <p:cNvPicPr>
              <a:picLocks noChangeAspect="1"/>
            </p:cNvPicPr>
            <p:nvPr/>
          </p:nvPicPr>
          <p:blipFill rotWithShape="1">
            <a:blip r:embed="rId3"/>
            <a:srcRect l="39173" t="86115"/>
            <a:stretch/>
          </p:blipFill>
          <p:spPr>
            <a:xfrm>
              <a:off x="2780788" y="6018419"/>
              <a:ext cx="974400" cy="815522"/>
            </a:xfrm>
            <a:prstGeom prst="rect">
              <a:avLst/>
            </a:prstGeom>
          </p:spPr>
        </p:pic>
      </p:grpSp>
      <p:graphicFrame>
        <p:nvGraphicFramePr>
          <p:cNvPr id="11" name="Table 10">
            <a:extLst>
              <a:ext uri="{FF2B5EF4-FFF2-40B4-BE49-F238E27FC236}">
                <a16:creationId xmlns:a16="http://schemas.microsoft.com/office/drawing/2014/main" id="{882F7F05-6AD0-8C38-3593-63354D621F97}"/>
              </a:ext>
            </a:extLst>
          </p:cNvPr>
          <p:cNvGraphicFramePr>
            <a:graphicFrameLocks noGrp="1"/>
          </p:cNvGraphicFramePr>
          <p:nvPr>
            <p:extLst>
              <p:ext uri="{D42A27DB-BD31-4B8C-83A1-F6EECF244321}">
                <p14:modId xmlns:p14="http://schemas.microsoft.com/office/powerpoint/2010/main" val="2063099301"/>
              </p:ext>
            </p:extLst>
          </p:nvPr>
        </p:nvGraphicFramePr>
        <p:xfrm>
          <a:off x="367327" y="965534"/>
          <a:ext cx="11449405" cy="2648605"/>
        </p:xfrm>
        <a:graphic>
          <a:graphicData uri="http://schemas.openxmlformats.org/drawingml/2006/table">
            <a:tbl>
              <a:tblPr firstRow="1" bandRow="1">
                <a:tableStyleId>{69CF1AB2-1976-4502-BF36-3FF5EA218861}</a:tableStyleId>
              </a:tblPr>
              <a:tblGrid>
                <a:gridCol w="2289881">
                  <a:extLst>
                    <a:ext uri="{9D8B030D-6E8A-4147-A177-3AD203B41FA5}">
                      <a16:colId xmlns:a16="http://schemas.microsoft.com/office/drawing/2014/main" val="3148840752"/>
                    </a:ext>
                  </a:extLst>
                </a:gridCol>
                <a:gridCol w="2289881">
                  <a:extLst>
                    <a:ext uri="{9D8B030D-6E8A-4147-A177-3AD203B41FA5}">
                      <a16:colId xmlns:a16="http://schemas.microsoft.com/office/drawing/2014/main" val="3850917881"/>
                    </a:ext>
                  </a:extLst>
                </a:gridCol>
                <a:gridCol w="2289881">
                  <a:extLst>
                    <a:ext uri="{9D8B030D-6E8A-4147-A177-3AD203B41FA5}">
                      <a16:colId xmlns:a16="http://schemas.microsoft.com/office/drawing/2014/main" val="2823940385"/>
                    </a:ext>
                  </a:extLst>
                </a:gridCol>
                <a:gridCol w="2289881">
                  <a:extLst>
                    <a:ext uri="{9D8B030D-6E8A-4147-A177-3AD203B41FA5}">
                      <a16:colId xmlns:a16="http://schemas.microsoft.com/office/drawing/2014/main" val="3334064690"/>
                    </a:ext>
                  </a:extLst>
                </a:gridCol>
                <a:gridCol w="2289881">
                  <a:extLst>
                    <a:ext uri="{9D8B030D-6E8A-4147-A177-3AD203B41FA5}">
                      <a16:colId xmlns:a16="http://schemas.microsoft.com/office/drawing/2014/main" val="2674435605"/>
                    </a:ext>
                  </a:extLst>
                </a:gridCol>
              </a:tblGrid>
              <a:tr h="17037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00072580"/>
                  </a:ext>
                </a:extLst>
              </a:tr>
              <a:tr h="710291">
                <a:tc>
                  <a:txBody>
                    <a:bodyPr/>
                    <a:lstStyle/>
                    <a:p>
                      <a:pPr algn="ctr"/>
                      <a:r>
                        <a:rPr lang="en-US" sz="1400"/>
                        <a:t>Jenny Bernard</a:t>
                      </a:r>
                    </a:p>
                    <a:p>
                      <a:pPr algn="ctr"/>
                      <a:r>
                        <a:rPr lang="en-US" sz="1400"/>
                        <a:t>Hackensack Meridian Health System </a:t>
                      </a:r>
                    </a:p>
                  </a:txBody>
                  <a:tcPr/>
                </a:tc>
                <a:tc>
                  <a:txBody>
                    <a:bodyPr/>
                    <a:lstStyle/>
                    <a:p>
                      <a:pPr algn="ctr"/>
                      <a:r>
                        <a:rPr lang="en-US" sz="1400"/>
                        <a:t>Ellen Fink-Samnick</a:t>
                      </a:r>
                    </a:p>
                    <a:p>
                      <a:pPr algn="ctr"/>
                      <a:r>
                        <a:rPr lang="en-US" sz="1400"/>
                        <a:t>EFS Supervision Strategies, LLC</a:t>
                      </a:r>
                    </a:p>
                  </a:txBody>
                  <a:tcPr/>
                </a:tc>
                <a:tc>
                  <a:txBody>
                    <a:bodyPr/>
                    <a:lstStyle/>
                    <a:p>
                      <a:pPr algn="ctr"/>
                      <a:r>
                        <a:rPr lang="en-US" sz="1400"/>
                        <a:t>Katherine Marcal</a:t>
                      </a:r>
                    </a:p>
                    <a:p>
                      <a:pPr algn="ctr"/>
                      <a:r>
                        <a:rPr lang="en-US" sz="1400"/>
                        <a:t>Rutgers University </a:t>
                      </a:r>
                      <a:br>
                        <a:rPr lang="en-US" sz="1400"/>
                      </a:br>
                      <a:r>
                        <a:rPr lang="en-US" sz="1400"/>
                        <a:t>School of Social Work</a:t>
                      </a:r>
                    </a:p>
                  </a:txBody>
                  <a:tcPr/>
                </a:tc>
                <a:tc>
                  <a:txBody>
                    <a:bodyPr/>
                    <a:lstStyle/>
                    <a:p>
                      <a:pPr algn="ctr"/>
                      <a:r>
                        <a:rPr lang="en-US" sz="1400"/>
                        <a:t>Raquel Mazon Jeffers</a:t>
                      </a:r>
                    </a:p>
                    <a:p>
                      <a:pPr algn="ctr"/>
                      <a:r>
                        <a:rPr lang="en-US" sz="1400"/>
                        <a:t>US Initiatives at Community Health Acceleration Partnership</a:t>
                      </a:r>
                    </a:p>
                  </a:txBody>
                  <a:tcPr/>
                </a:tc>
                <a:tc>
                  <a:txBody>
                    <a:bodyPr/>
                    <a:lstStyle/>
                    <a:p>
                      <a:pPr algn="ctr"/>
                      <a:r>
                        <a:rPr lang="en-US" sz="1400"/>
                        <a:t>Leigh Wilson-Hall, MSW</a:t>
                      </a:r>
                      <a:br>
                        <a:rPr lang="en-US" sz="1400"/>
                      </a:br>
                      <a:r>
                        <a:rPr lang="en-US" sz="1400"/>
                        <a:t>Camden Coalition of Healthcare Providers </a:t>
                      </a:r>
                    </a:p>
                  </a:txBody>
                  <a:tcPr/>
                </a:tc>
                <a:extLst>
                  <a:ext uri="{0D108BD9-81ED-4DB2-BD59-A6C34878D82A}">
                    <a16:rowId xmlns:a16="http://schemas.microsoft.com/office/drawing/2014/main" val="1449505861"/>
                  </a:ext>
                </a:extLst>
              </a:tr>
            </a:tbl>
          </a:graphicData>
        </a:graphic>
      </p:graphicFrame>
      <p:graphicFrame>
        <p:nvGraphicFramePr>
          <p:cNvPr id="26" name="Table 25">
            <a:extLst>
              <a:ext uri="{FF2B5EF4-FFF2-40B4-BE49-F238E27FC236}">
                <a16:creationId xmlns:a16="http://schemas.microsoft.com/office/drawing/2014/main" id="{0E4330A1-D592-C755-8E1C-5D618558AF0F}"/>
              </a:ext>
            </a:extLst>
          </p:cNvPr>
          <p:cNvGraphicFramePr>
            <a:graphicFrameLocks noGrp="1"/>
          </p:cNvGraphicFramePr>
          <p:nvPr>
            <p:extLst>
              <p:ext uri="{D42A27DB-BD31-4B8C-83A1-F6EECF244321}">
                <p14:modId xmlns:p14="http://schemas.microsoft.com/office/powerpoint/2010/main" val="2120064934"/>
              </p:ext>
            </p:extLst>
          </p:nvPr>
        </p:nvGraphicFramePr>
        <p:xfrm>
          <a:off x="2661179" y="3666727"/>
          <a:ext cx="6869643" cy="2417734"/>
        </p:xfrm>
        <a:graphic>
          <a:graphicData uri="http://schemas.openxmlformats.org/drawingml/2006/table">
            <a:tbl>
              <a:tblPr firstRow="1" bandRow="1">
                <a:tableStyleId>{69CF1AB2-1976-4502-BF36-3FF5EA218861}</a:tableStyleId>
              </a:tblPr>
              <a:tblGrid>
                <a:gridCol w="2289881">
                  <a:extLst>
                    <a:ext uri="{9D8B030D-6E8A-4147-A177-3AD203B41FA5}">
                      <a16:colId xmlns:a16="http://schemas.microsoft.com/office/drawing/2014/main" val="3148840752"/>
                    </a:ext>
                  </a:extLst>
                </a:gridCol>
                <a:gridCol w="2289881">
                  <a:extLst>
                    <a:ext uri="{9D8B030D-6E8A-4147-A177-3AD203B41FA5}">
                      <a16:colId xmlns:a16="http://schemas.microsoft.com/office/drawing/2014/main" val="3850917881"/>
                    </a:ext>
                  </a:extLst>
                </a:gridCol>
                <a:gridCol w="2289881">
                  <a:extLst>
                    <a:ext uri="{9D8B030D-6E8A-4147-A177-3AD203B41FA5}">
                      <a16:colId xmlns:a16="http://schemas.microsoft.com/office/drawing/2014/main" val="2823940385"/>
                    </a:ext>
                  </a:extLst>
                </a:gridCol>
              </a:tblGrid>
              <a:tr h="168621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00072580"/>
                  </a:ext>
                </a:extLst>
              </a:tr>
              <a:tr h="702424">
                <a:tc>
                  <a:txBody>
                    <a:bodyPr/>
                    <a:lstStyle/>
                    <a:p>
                      <a:pPr algn="ctr"/>
                      <a:r>
                        <a:rPr lang="en-US" sz="1400"/>
                        <a:t>Jamal Brown </a:t>
                      </a:r>
                    </a:p>
                    <a:p>
                      <a:pPr algn="ctr"/>
                      <a:r>
                        <a:rPr lang="en-US" sz="1400" i="1"/>
                        <a:t>Amplify</a:t>
                      </a:r>
                      <a:r>
                        <a:rPr lang="en-US" sz="1400"/>
                        <a:t>, a consumer speaker’s bureau</a:t>
                      </a:r>
                    </a:p>
                  </a:txBody>
                  <a:tcPr/>
                </a:tc>
                <a:tc>
                  <a:txBody>
                    <a:bodyPr/>
                    <a:lstStyle/>
                    <a:p>
                      <a:pPr algn="ctr"/>
                      <a:r>
                        <a:rPr lang="en-US" sz="1400"/>
                        <a:t>Ren Pelley</a:t>
                      </a:r>
                    </a:p>
                    <a:p>
                      <a:pPr algn="ctr"/>
                      <a:r>
                        <a:rPr lang="en-US" sz="1400" i="1"/>
                        <a:t>Amplify</a:t>
                      </a:r>
                      <a:r>
                        <a:rPr lang="en-US" sz="1400"/>
                        <a:t>, a consumer speaker’s bureau</a:t>
                      </a:r>
                    </a:p>
                  </a:txBody>
                  <a:tcPr/>
                </a:tc>
                <a:tc>
                  <a:txBody>
                    <a:bodyPr/>
                    <a:lstStyle/>
                    <a:p>
                      <a:pPr algn="ctr"/>
                      <a:r>
                        <a:rPr lang="en-US" sz="1400"/>
                        <a:t>Aracelis Quinones</a:t>
                      </a:r>
                    </a:p>
                    <a:p>
                      <a:pPr algn="ctr"/>
                      <a:r>
                        <a:rPr lang="en-US" sz="1400" i="1"/>
                        <a:t>Amplify</a:t>
                      </a:r>
                      <a:r>
                        <a:rPr lang="en-US" sz="1400"/>
                        <a:t>, a consumer speaker’s bureau</a:t>
                      </a:r>
                    </a:p>
                  </a:txBody>
                  <a:tcPr/>
                </a:tc>
                <a:extLst>
                  <a:ext uri="{0D108BD9-81ED-4DB2-BD59-A6C34878D82A}">
                    <a16:rowId xmlns:a16="http://schemas.microsoft.com/office/drawing/2014/main" val="1449505861"/>
                  </a:ext>
                </a:extLst>
              </a:tr>
            </a:tbl>
          </a:graphicData>
        </a:graphic>
      </p:graphicFrame>
      <p:pic>
        <p:nvPicPr>
          <p:cNvPr id="1026" name="Picture 2">
            <a:extLst>
              <a:ext uri="{FF2B5EF4-FFF2-40B4-BE49-F238E27FC236}">
                <a16:creationId xmlns:a16="http://schemas.microsoft.com/office/drawing/2014/main" id="{C270B492-BE90-7B23-5099-11F50AB7E9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3949" y="3800679"/>
            <a:ext cx="1174101" cy="14676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90E3851-2803-88C2-5241-9CDC45294B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8669" y="3800679"/>
            <a:ext cx="1472184" cy="14721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E735981-DD19-DD7C-2850-63144B5E1A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5380" y="3796122"/>
            <a:ext cx="1413297" cy="147218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person with curly hair wearing a black jacket&#10;&#10;Description automatically generated">
            <a:extLst>
              <a:ext uri="{FF2B5EF4-FFF2-40B4-BE49-F238E27FC236}">
                <a16:creationId xmlns:a16="http://schemas.microsoft.com/office/drawing/2014/main" id="{C45B5428-B2A6-6B4C-7522-C472CF708BD5}"/>
              </a:ext>
            </a:extLst>
          </p:cNvPr>
          <p:cNvPicPr>
            <a:picLocks noChangeAspect="1"/>
          </p:cNvPicPr>
          <p:nvPr/>
        </p:nvPicPr>
        <p:blipFill rotWithShape="1">
          <a:blip r:embed="rId7">
            <a:extLst>
              <a:ext uri="{28A0092B-C50C-407E-A947-70E740481C1C}">
                <a14:useLocalDpi xmlns:a14="http://schemas.microsoft.com/office/drawing/2010/main" val="0"/>
              </a:ext>
            </a:extLst>
          </a:blip>
          <a:srcRect l="17023" t="9256" r="14488" b="29447"/>
          <a:stretch/>
        </p:blipFill>
        <p:spPr>
          <a:xfrm>
            <a:off x="907414" y="1133717"/>
            <a:ext cx="1270524" cy="1472184"/>
          </a:xfrm>
          <a:prstGeom prst="rect">
            <a:avLst/>
          </a:prstGeom>
        </p:spPr>
      </p:pic>
      <p:pic>
        <p:nvPicPr>
          <p:cNvPr id="38" name="Picture 37" descr="A person wearing glasses and a white lab coat&#10;&#10;Description automatically generated">
            <a:extLst>
              <a:ext uri="{FF2B5EF4-FFF2-40B4-BE49-F238E27FC236}">
                <a16:creationId xmlns:a16="http://schemas.microsoft.com/office/drawing/2014/main" id="{E15B9AAE-D21E-5BEA-17A2-11EA841B8D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3119" y="1145347"/>
            <a:ext cx="1104138" cy="1472184"/>
          </a:xfrm>
          <a:prstGeom prst="rect">
            <a:avLst/>
          </a:prstGeom>
        </p:spPr>
      </p:pic>
      <p:pic>
        <p:nvPicPr>
          <p:cNvPr id="40" name="Picture 39" descr="A person with long brown hair crossing her arms&#10;&#10;Description automatically generated">
            <a:extLst>
              <a:ext uri="{FF2B5EF4-FFF2-40B4-BE49-F238E27FC236}">
                <a16:creationId xmlns:a16="http://schemas.microsoft.com/office/drawing/2014/main" id="{7F193AFB-07DB-37D5-6FA6-60F4824694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2438" y="1133717"/>
            <a:ext cx="1436843" cy="1472184"/>
          </a:xfrm>
          <a:prstGeom prst="rect">
            <a:avLst/>
          </a:prstGeom>
        </p:spPr>
      </p:pic>
      <p:pic>
        <p:nvPicPr>
          <p:cNvPr id="42" name="Picture 41" descr="A person with long brown hair&#10;&#10;Description automatically generated">
            <a:extLst>
              <a:ext uri="{FF2B5EF4-FFF2-40B4-BE49-F238E27FC236}">
                <a16:creationId xmlns:a16="http://schemas.microsoft.com/office/drawing/2014/main" id="{F7E6CC00-3185-3AF1-0DCA-3F054EB802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10884" y="1151308"/>
            <a:ext cx="1840230" cy="1472184"/>
          </a:xfrm>
          <a:prstGeom prst="rect">
            <a:avLst/>
          </a:prstGeom>
        </p:spPr>
      </p:pic>
      <p:pic>
        <p:nvPicPr>
          <p:cNvPr id="44" name="Picture 43" descr="A person smiling at the camera&#10;&#10;Description automatically generated">
            <a:extLst>
              <a:ext uri="{FF2B5EF4-FFF2-40B4-BE49-F238E27FC236}">
                <a16:creationId xmlns:a16="http://schemas.microsoft.com/office/drawing/2014/main" id="{D67365B5-88EC-C518-44E5-85435FFD1DE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29258" y="1133717"/>
            <a:ext cx="1472184" cy="1472184"/>
          </a:xfrm>
          <a:prstGeom prst="rect">
            <a:avLst/>
          </a:prstGeom>
        </p:spPr>
      </p:pic>
    </p:spTree>
    <p:extLst>
      <p:ext uri="{BB962C8B-B14F-4D97-AF65-F5344CB8AC3E}">
        <p14:creationId xmlns:p14="http://schemas.microsoft.com/office/powerpoint/2010/main" val="167603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293A-1DBC-475B-9107-6D3D01658CED}"/>
              </a:ext>
            </a:extLst>
          </p:cNvPr>
          <p:cNvSpPr>
            <a:spLocks noGrp="1"/>
          </p:cNvSpPr>
          <p:nvPr>
            <p:ph type="title"/>
          </p:nvPr>
        </p:nvSpPr>
        <p:spPr>
          <a:xfrm>
            <a:off x="486137" y="177515"/>
            <a:ext cx="11551534" cy="1516284"/>
          </a:xfrm>
        </p:spPr>
        <p:txBody>
          <a:bodyPr>
            <a:normAutofit/>
          </a:bodyPr>
          <a:lstStyle/>
          <a:p>
            <a:r>
              <a:rPr lang="en-US">
                <a:solidFill>
                  <a:srgbClr val="153753"/>
                </a:solidFill>
              </a:rPr>
              <a:t>Your hospital is invited to participate in the QIP-NJ SDOH Learning Collaborative!</a:t>
            </a:r>
          </a:p>
        </p:txBody>
      </p:sp>
      <p:sp>
        <p:nvSpPr>
          <p:cNvPr id="3" name="Content Placeholder 2">
            <a:extLst>
              <a:ext uri="{FF2B5EF4-FFF2-40B4-BE49-F238E27FC236}">
                <a16:creationId xmlns:a16="http://schemas.microsoft.com/office/drawing/2014/main" id="{34A933FF-A974-4C37-896C-D26B1509A7AE}"/>
              </a:ext>
            </a:extLst>
          </p:cNvPr>
          <p:cNvSpPr>
            <a:spLocks noGrp="1"/>
          </p:cNvSpPr>
          <p:nvPr>
            <p:ph idx="1"/>
          </p:nvPr>
        </p:nvSpPr>
        <p:spPr>
          <a:xfrm>
            <a:off x="1737550" y="2432585"/>
            <a:ext cx="9255127" cy="3140028"/>
          </a:xfrm>
          <a:noFill/>
          <a:ln>
            <a:noFill/>
          </a:ln>
        </p:spPr>
        <p:txBody>
          <a:bodyPr>
            <a:normAutofit/>
          </a:bodyPr>
          <a:lstStyle/>
          <a:p>
            <a:pPr marL="514350" indent="-514350">
              <a:buAutoNum type="arabicPeriod"/>
            </a:pPr>
            <a:endParaRPr lang="en-US" sz="300"/>
          </a:p>
          <a:p>
            <a:pPr marL="514350" indent="-514350">
              <a:buAutoNum type="arabicPeriod"/>
            </a:pPr>
            <a:r>
              <a:rPr lang="en-US" sz="2400"/>
              <a:t>Provide an overview of the Learning Collaborative framework.</a:t>
            </a:r>
          </a:p>
          <a:p>
            <a:pPr marL="514350" indent="-514350">
              <a:buFont typeface="+mj-lt"/>
              <a:buAutoNum type="arabicPeriod"/>
            </a:pPr>
            <a:r>
              <a:rPr lang="en-US" sz="2400"/>
              <a:t>Review the SDOH Needs Assessment Results.</a:t>
            </a:r>
          </a:p>
          <a:p>
            <a:pPr marL="514350" indent="-514350">
              <a:buFont typeface="+mj-lt"/>
              <a:buAutoNum type="arabicPeriod"/>
            </a:pPr>
            <a:r>
              <a:rPr lang="en-US" sz="2400"/>
              <a:t>Review Collaborative design and benefits for participation.  </a:t>
            </a:r>
          </a:p>
          <a:p>
            <a:pPr marL="514350" indent="-514350">
              <a:buFont typeface="+mj-lt"/>
              <a:buAutoNum type="arabicPeriod"/>
            </a:pPr>
            <a:r>
              <a:rPr lang="en-US" sz="2400"/>
              <a:t>Provide information on how to join.</a:t>
            </a:r>
          </a:p>
        </p:txBody>
      </p:sp>
      <p:sp>
        <p:nvSpPr>
          <p:cNvPr id="4" name="Footer Placeholder 3">
            <a:extLst>
              <a:ext uri="{FF2B5EF4-FFF2-40B4-BE49-F238E27FC236}">
                <a16:creationId xmlns:a16="http://schemas.microsoft.com/office/drawing/2014/main" id="{BD8BD952-E473-4A97-90D8-C37F9CE31254}"/>
              </a:ext>
            </a:extLst>
          </p:cNvPr>
          <p:cNvSpPr>
            <a:spLocks noGrp="1"/>
          </p:cNvSpPr>
          <p:nvPr>
            <p:ph type="ftr" sz="quarter" idx="11"/>
          </p:nvPr>
        </p:nvSpPr>
        <p:spPr/>
        <p:txBody>
          <a:bodyPr/>
          <a:lstStyle/>
          <a:p>
            <a:r>
              <a:rPr lang="en-US"/>
              <a:t>Prepared by Public Consulting Group</a:t>
            </a:r>
          </a:p>
        </p:txBody>
      </p:sp>
      <p:sp>
        <p:nvSpPr>
          <p:cNvPr id="5" name="Slide Number Placeholder 4">
            <a:extLst>
              <a:ext uri="{FF2B5EF4-FFF2-40B4-BE49-F238E27FC236}">
                <a16:creationId xmlns:a16="http://schemas.microsoft.com/office/drawing/2014/main" id="{54BE9FFF-E39B-4F71-82BA-0A36B5FF660F}"/>
              </a:ext>
            </a:extLst>
          </p:cNvPr>
          <p:cNvSpPr>
            <a:spLocks noGrp="1"/>
          </p:cNvSpPr>
          <p:nvPr>
            <p:ph type="sldNum" sz="quarter" idx="12"/>
          </p:nvPr>
        </p:nvSpPr>
        <p:spPr/>
        <p:txBody>
          <a:bodyPr/>
          <a:lstStyle/>
          <a:p>
            <a:fld id="{5A774AA6-F414-4EAB-B971-BC2BDCB0FD3E}" type="slidenum">
              <a:rPr lang="en-US" smtClean="0"/>
              <a:t>5</a:t>
            </a:fld>
            <a:endParaRPr lang="en-US"/>
          </a:p>
        </p:txBody>
      </p:sp>
      <p:sp>
        <p:nvSpPr>
          <p:cNvPr id="6" name="TextBox 5">
            <a:extLst>
              <a:ext uri="{FF2B5EF4-FFF2-40B4-BE49-F238E27FC236}">
                <a16:creationId xmlns:a16="http://schemas.microsoft.com/office/drawing/2014/main" id="{9AC04B9C-9344-4727-0742-B4E7419EEA72}"/>
              </a:ext>
            </a:extLst>
          </p:cNvPr>
          <p:cNvSpPr txBox="1"/>
          <p:nvPr/>
        </p:nvSpPr>
        <p:spPr>
          <a:xfrm>
            <a:off x="1737551" y="1953862"/>
            <a:ext cx="8716899" cy="523220"/>
          </a:xfrm>
          <a:prstGeom prst="rect">
            <a:avLst/>
          </a:prstGeom>
          <a:solidFill>
            <a:schemeClr val="bg1"/>
          </a:solidFill>
          <a:ln>
            <a:noFill/>
          </a:ln>
        </p:spPr>
        <p:txBody>
          <a:bodyPr wrap="square" rtlCol="0">
            <a:spAutoFit/>
          </a:bodyPr>
          <a:lstStyle/>
          <a:p>
            <a:pPr algn="ctr"/>
            <a:r>
              <a:rPr lang="en-US" sz="2800" b="1" u="sng">
                <a:solidFill>
                  <a:srgbClr val="56920C"/>
                </a:solidFill>
              </a:rPr>
              <a:t>Today’s Agenda</a:t>
            </a:r>
          </a:p>
        </p:txBody>
      </p:sp>
      <p:grpSp>
        <p:nvGrpSpPr>
          <p:cNvPr id="7" name="Group 6">
            <a:extLst>
              <a:ext uri="{FF2B5EF4-FFF2-40B4-BE49-F238E27FC236}">
                <a16:creationId xmlns:a16="http://schemas.microsoft.com/office/drawing/2014/main" id="{994402CD-AA1D-92D6-218A-04B759707197}"/>
              </a:ext>
            </a:extLst>
          </p:cNvPr>
          <p:cNvGrpSpPr/>
          <p:nvPr/>
        </p:nvGrpSpPr>
        <p:grpSpPr>
          <a:xfrm>
            <a:off x="295704" y="6018419"/>
            <a:ext cx="3459484" cy="839087"/>
            <a:chOff x="295704" y="6018419"/>
            <a:chExt cx="3459484" cy="839087"/>
          </a:xfrm>
        </p:grpSpPr>
        <p:pic>
          <p:nvPicPr>
            <p:cNvPr id="8" name="Picture 7">
              <a:extLst>
                <a:ext uri="{FF2B5EF4-FFF2-40B4-BE49-F238E27FC236}">
                  <a16:creationId xmlns:a16="http://schemas.microsoft.com/office/drawing/2014/main" id="{E5390AB7-11D3-96AF-E519-304939C09F24}"/>
                </a:ext>
              </a:extLst>
            </p:cNvPr>
            <p:cNvPicPr>
              <a:picLocks noChangeAspect="1"/>
            </p:cNvPicPr>
            <p:nvPr/>
          </p:nvPicPr>
          <p:blipFill>
            <a:blip r:embed="rId3"/>
            <a:stretch>
              <a:fillRect/>
            </a:stretch>
          </p:blipFill>
          <p:spPr>
            <a:xfrm>
              <a:off x="295704" y="6072953"/>
              <a:ext cx="2493944" cy="784553"/>
            </a:xfrm>
            <a:prstGeom prst="rect">
              <a:avLst/>
            </a:prstGeom>
          </p:spPr>
        </p:pic>
        <p:pic>
          <p:nvPicPr>
            <p:cNvPr id="10" name="Picture 9">
              <a:extLst>
                <a:ext uri="{FF2B5EF4-FFF2-40B4-BE49-F238E27FC236}">
                  <a16:creationId xmlns:a16="http://schemas.microsoft.com/office/drawing/2014/main" id="{196177F2-9C3B-B2C5-DEE1-4CB39252EAE5}"/>
                </a:ext>
              </a:extLst>
            </p:cNvPr>
            <p:cNvPicPr>
              <a:picLocks noChangeAspect="1"/>
            </p:cNvPicPr>
            <p:nvPr/>
          </p:nvPicPr>
          <p:blipFill rotWithShape="1">
            <a:blip r:embed="rId3"/>
            <a:srcRect l="39173" t="86115"/>
            <a:stretch/>
          </p:blipFill>
          <p:spPr>
            <a:xfrm>
              <a:off x="992089" y="6616905"/>
              <a:ext cx="2160050" cy="217036"/>
            </a:xfrm>
            <a:prstGeom prst="rect">
              <a:avLst/>
            </a:prstGeom>
          </p:spPr>
        </p:pic>
        <p:pic>
          <p:nvPicPr>
            <p:cNvPr id="11" name="Picture 10">
              <a:extLst>
                <a:ext uri="{FF2B5EF4-FFF2-40B4-BE49-F238E27FC236}">
                  <a16:creationId xmlns:a16="http://schemas.microsoft.com/office/drawing/2014/main" id="{32AD18D1-1824-AB88-4B8A-5C8747D0C5D8}"/>
                </a:ext>
              </a:extLst>
            </p:cNvPr>
            <p:cNvPicPr>
              <a:picLocks noChangeAspect="1"/>
            </p:cNvPicPr>
            <p:nvPr/>
          </p:nvPicPr>
          <p:blipFill rotWithShape="1">
            <a:blip r:embed="rId3"/>
            <a:srcRect l="39173" t="86115"/>
            <a:stretch/>
          </p:blipFill>
          <p:spPr>
            <a:xfrm>
              <a:off x="2780788" y="6018419"/>
              <a:ext cx="974400" cy="815522"/>
            </a:xfrm>
            <a:prstGeom prst="rect">
              <a:avLst/>
            </a:prstGeom>
          </p:spPr>
        </p:pic>
      </p:grpSp>
    </p:spTree>
    <p:extLst>
      <p:ext uri="{BB962C8B-B14F-4D97-AF65-F5344CB8AC3E}">
        <p14:creationId xmlns:p14="http://schemas.microsoft.com/office/powerpoint/2010/main" val="394118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86C6-D41D-4463-8F04-F67249D782CA}"/>
              </a:ext>
            </a:extLst>
          </p:cNvPr>
          <p:cNvSpPr>
            <a:spLocks noGrp="1"/>
          </p:cNvSpPr>
          <p:nvPr>
            <p:ph type="title"/>
          </p:nvPr>
        </p:nvSpPr>
        <p:spPr>
          <a:xfrm>
            <a:off x="327836" y="136520"/>
            <a:ext cx="11421139" cy="981518"/>
          </a:xfrm>
        </p:spPr>
        <p:txBody>
          <a:bodyPr/>
          <a:lstStyle/>
          <a:p>
            <a:r>
              <a:rPr lang="en-US">
                <a:solidFill>
                  <a:srgbClr val="153753"/>
                </a:solidFill>
              </a:rPr>
              <a:t>POLL 1</a:t>
            </a:r>
          </a:p>
        </p:txBody>
      </p:sp>
      <p:sp>
        <p:nvSpPr>
          <p:cNvPr id="3" name="Content Placeholder 2">
            <a:extLst>
              <a:ext uri="{FF2B5EF4-FFF2-40B4-BE49-F238E27FC236}">
                <a16:creationId xmlns:a16="http://schemas.microsoft.com/office/drawing/2014/main" id="{816C72D0-17A7-4194-A572-D81B8FC6FCAA}"/>
              </a:ext>
            </a:extLst>
          </p:cNvPr>
          <p:cNvSpPr>
            <a:spLocks noGrp="1"/>
          </p:cNvSpPr>
          <p:nvPr>
            <p:ph idx="1"/>
          </p:nvPr>
        </p:nvSpPr>
        <p:spPr>
          <a:xfrm>
            <a:off x="295051" y="1644871"/>
            <a:ext cx="5787362" cy="4184650"/>
          </a:xfrm>
          <a:noFill/>
        </p:spPr>
        <p:txBody>
          <a:bodyPr anchor="t">
            <a:normAutofit fontScale="92500" lnSpcReduction="10000"/>
          </a:bodyPr>
          <a:lstStyle/>
          <a:p>
            <a:pPr marL="0" indent="0">
              <a:buNone/>
            </a:pPr>
            <a:r>
              <a:rPr lang="en-US"/>
              <a:t>Which best describes your current status? </a:t>
            </a:r>
          </a:p>
          <a:p>
            <a:pPr marL="0" indent="0">
              <a:buNone/>
            </a:pPr>
            <a:endParaRPr lang="en-US"/>
          </a:p>
          <a:p>
            <a:pPr marL="742950" indent="-742950">
              <a:buFont typeface="+mj-lt"/>
              <a:buAutoNum type="arabicPeriod"/>
            </a:pPr>
            <a:r>
              <a:rPr lang="en-US"/>
              <a:t>Already joined SDOH LC, and here to learn more!</a:t>
            </a:r>
          </a:p>
          <a:p>
            <a:pPr marL="742950" indent="-742950">
              <a:buFont typeface="+mj-lt"/>
              <a:buAutoNum type="arabicPeriod"/>
            </a:pPr>
            <a:r>
              <a:rPr lang="en-US"/>
              <a:t>Intending to join, still need to turn in </a:t>
            </a:r>
            <a:r>
              <a:rPr lang="en-US" i="1"/>
              <a:t>Participation Interest Form</a:t>
            </a:r>
            <a:r>
              <a:rPr lang="en-US"/>
              <a:t>. </a:t>
            </a:r>
          </a:p>
          <a:p>
            <a:pPr marL="742950" indent="-742950">
              <a:buFont typeface="+mj-lt"/>
              <a:buAutoNum type="arabicPeriod"/>
            </a:pPr>
            <a:r>
              <a:rPr lang="en-US"/>
              <a:t>Not sure whether to join, need more information. </a:t>
            </a:r>
          </a:p>
          <a:p>
            <a:pPr marL="742950" indent="-742950">
              <a:buFont typeface="+mj-lt"/>
              <a:buAutoNum type="arabicPeriod"/>
            </a:pPr>
            <a:r>
              <a:rPr lang="en-US"/>
              <a:t>Unlikely to join.</a:t>
            </a:r>
          </a:p>
          <a:p>
            <a:pPr marL="0" indent="0">
              <a:buNone/>
            </a:pPr>
            <a:endParaRPr lang="en-US" sz="3600"/>
          </a:p>
        </p:txBody>
      </p:sp>
      <p:sp>
        <p:nvSpPr>
          <p:cNvPr id="4" name="Footer Placeholder 3">
            <a:extLst>
              <a:ext uri="{FF2B5EF4-FFF2-40B4-BE49-F238E27FC236}">
                <a16:creationId xmlns:a16="http://schemas.microsoft.com/office/drawing/2014/main" id="{E5441B47-823E-4C4B-8E96-63CE0046E8A6}"/>
              </a:ext>
            </a:extLst>
          </p:cNvPr>
          <p:cNvSpPr>
            <a:spLocks noGrp="1"/>
          </p:cNvSpPr>
          <p:nvPr>
            <p:ph type="ftr" sz="quarter" idx="11"/>
          </p:nvPr>
        </p:nvSpPr>
        <p:spPr/>
        <p:txBody>
          <a:bodyPr/>
          <a:lstStyle/>
          <a:p>
            <a:r>
              <a:rPr lang="en-US"/>
              <a:t>Prepared by Public Consulting Group</a:t>
            </a:r>
          </a:p>
        </p:txBody>
      </p:sp>
      <p:sp>
        <p:nvSpPr>
          <p:cNvPr id="5" name="Slide Number Placeholder 4">
            <a:extLst>
              <a:ext uri="{FF2B5EF4-FFF2-40B4-BE49-F238E27FC236}">
                <a16:creationId xmlns:a16="http://schemas.microsoft.com/office/drawing/2014/main" id="{33A0C033-9529-4B25-BAA9-4887E2E479AE}"/>
              </a:ext>
            </a:extLst>
          </p:cNvPr>
          <p:cNvSpPr>
            <a:spLocks noGrp="1"/>
          </p:cNvSpPr>
          <p:nvPr>
            <p:ph type="sldNum" sz="quarter" idx="12"/>
          </p:nvPr>
        </p:nvSpPr>
        <p:spPr/>
        <p:txBody>
          <a:bodyPr/>
          <a:lstStyle/>
          <a:p>
            <a:fld id="{5A774AA6-F414-4EAB-B971-BC2BDCB0FD3E}" type="slidenum">
              <a:rPr lang="en-US" smtClean="0"/>
              <a:t>6</a:t>
            </a:fld>
            <a:endParaRPr lang="en-US"/>
          </a:p>
        </p:txBody>
      </p:sp>
      <p:pic>
        <p:nvPicPr>
          <p:cNvPr id="1028" name="Picture 4" descr="Virtual conferences">
            <a:extLst>
              <a:ext uri="{FF2B5EF4-FFF2-40B4-BE49-F238E27FC236}">
                <a16:creationId xmlns:a16="http://schemas.microsoft.com/office/drawing/2014/main" id="{15068D62-2EBC-41B1-8A73-6606B751259E}"/>
              </a:ext>
            </a:extLst>
          </p:cNvPr>
          <p:cNvPicPr>
            <a:picLocks noChangeAspect="1" noChangeArrowheads="1"/>
          </p:cNvPicPr>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6263170" y="1442852"/>
            <a:ext cx="5633779" cy="418465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85DB7BF-13A2-153A-516F-F7DDBC66E7E5}"/>
              </a:ext>
            </a:extLst>
          </p:cNvPr>
          <p:cNvGrpSpPr/>
          <p:nvPr/>
        </p:nvGrpSpPr>
        <p:grpSpPr>
          <a:xfrm>
            <a:off x="295704" y="6018419"/>
            <a:ext cx="3459484" cy="839087"/>
            <a:chOff x="295704" y="6018419"/>
            <a:chExt cx="3459484" cy="839087"/>
          </a:xfrm>
        </p:grpSpPr>
        <p:pic>
          <p:nvPicPr>
            <p:cNvPr id="7" name="Picture 6">
              <a:extLst>
                <a:ext uri="{FF2B5EF4-FFF2-40B4-BE49-F238E27FC236}">
                  <a16:creationId xmlns:a16="http://schemas.microsoft.com/office/drawing/2014/main" id="{1052A765-3060-E374-F55D-6392C69D7D40}"/>
                </a:ext>
              </a:extLst>
            </p:cNvPr>
            <p:cNvPicPr>
              <a:picLocks noChangeAspect="1"/>
            </p:cNvPicPr>
            <p:nvPr/>
          </p:nvPicPr>
          <p:blipFill>
            <a:blip r:embed="rId4"/>
            <a:stretch>
              <a:fillRect/>
            </a:stretch>
          </p:blipFill>
          <p:spPr>
            <a:xfrm>
              <a:off x="295704" y="6072953"/>
              <a:ext cx="2493944" cy="784553"/>
            </a:xfrm>
            <a:prstGeom prst="rect">
              <a:avLst/>
            </a:prstGeom>
          </p:spPr>
        </p:pic>
        <p:pic>
          <p:nvPicPr>
            <p:cNvPr id="8" name="Picture 7">
              <a:extLst>
                <a:ext uri="{FF2B5EF4-FFF2-40B4-BE49-F238E27FC236}">
                  <a16:creationId xmlns:a16="http://schemas.microsoft.com/office/drawing/2014/main" id="{B6F08F90-CFF7-0483-8E74-A8EF641CCA0D}"/>
                </a:ext>
              </a:extLst>
            </p:cNvPr>
            <p:cNvPicPr>
              <a:picLocks noChangeAspect="1"/>
            </p:cNvPicPr>
            <p:nvPr/>
          </p:nvPicPr>
          <p:blipFill rotWithShape="1">
            <a:blip r:embed="rId4"/>
            <a:srcRect l="39173" t="86115"/>
            <a:stretch/>
          </p:blipFill>
          <p:spPr>
            <a:xfrm>
              <a:off x="992089" y="6616905"/>
              <a:ext cx="2160050" cy="217036"/>
            </a:xfrm>
            <a:prstGeom prst="rect">
              <a:avLst/>
            </a:prstGeom>
          </p:spPr>
        </p:pic>
        <p:pic>
          <p:nvPicPr>
            <p:cNvPr id="9" name="Picture 8">
              <a:extLst>
                <a:ext uri="{FF2B5EF4-FFF2-40B4-BE49-F238E27FC236}">
                  <a16:creationId xmlns:a16="http://schemas.microsoft.com/office/drawing/2014/main" id="{A014C563-EE16-B385-564F-14D5D28ED30F}"/>
                </a:ext>
              </a:extLst>
            </p:cNvPr>
            <p:cNvPicPr>
              <a:picLocks noChangeAspect="1"/>
            </p:cNvPicPr>
            <p:nvPr/>
          </p:nvPicPr>
          <p:blipFill rotWithShape="1">
            <a:blip r:embed="rId4"/>
            <a:srcRect l="39173" t="86115"/>
            <a:stretch/>
          </p:blipFill>
          <p:spPr>
            <a:xfrm>
              <a:off x="2780788" y="6018419"/>
              <a:ext cx="974400" cy="815522"/>
            </a:xfrm>
            <a:prstGeom prst="rect">
              <a:avLst/>
            </a:prstGeom>
          </p:spPr>
        </p:pic>
      </p:grpSp>
    </p:spTree>
    <p:extLst>
      <p:ext uri="{BB962C8B-B14F-4D97-AF65-F5344CB8AC3E}">
        <p14:creationId xmlns:p14="http://schemas.microsoft.com/office/powerpoint/2010/main" val="186153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86C6-D41D-4463-8F04-F67249D782CA}"/>
              </a:ext>
            </a:extLst>
          </p:cNvPr>
          <p:cNvSpPr>
            <a:spLocks noGrp="1"/>
          </p:cNvSpPr>
          <p:nvPr>
            <p:ph type="title"/>
          </p:nvPr>
        </p:nvSpPr>
        <p:spPr>
          <a:xfrm>
            <a:off x="327836" y="136520"/>
            <a:ext cx="11421139" cy="981518"/>
          </a:xfrm>
        </p:spPr>
        <p:txBody>
          <a:bodyPr/>
          <a:lstStyle/>
          <a:p>
            <a:r>
              <a:rPr lang="en-US">
                <a:solidFill>
                  <a:srgbClr val="153753"/>
                </a:solidFill>
              </a:rPr>
              <a:t>POLL 2</a:t>
            </a:r>
          </a:p>
        </p:txBody>
      </p:sp>
      <p:sp>
        <p:nvSpPr>
          <p:cNvPr id="3" name="Content Placeholder 2">
            <a:extLst>
              <a:ext uri="{FF2B5EF4-FFF2-40B4-BE49-F238E27FC236}">
                <a16:creationId xmlns:a16="http://schemas.microsoft.com/office/drawing/2014/main" id="{816C72D0-17A7-4194-A572-D81B8FC6FCAA}"/>
              </a:ext>
            </a:extLst>
          </p:cNvPr>
          <p:cNvSpPr>
            <a:spLocks noGrp="1"/>
          </p:cNvSpPr>
          <p:nvPr>
            <p:ph idx="1"/>
          </p:nvPr>
        </p:nvSpPr>
        <p:spPr>
          <a:xfrm>
            <a:off x="295051" y="1644871"/>
            <a:ext cx="5787362" cy="4184650"/>
          </a:xfrm>
          <a:noFill/>
        </p:spPr>
        <p:txBody>
          <a:bodyPr anchor="t">
            <a:normAutofit/>
          </a:bodyPr>
          <a:lstStyle/>
          <a:p>
            <a:pPr marL="0" indent="0">
              <a:buNone/>
            </a:pPr>
            <a:r>
              <a:rPr lang="en-US"/>
              <a:t>Did you participate in any prior QIP-NJ Collaboratives? </a:t>
            </a:r>
          </a:p>
          <a:p>
            <a:pPr marL="0" indent="0">
              <a:buNone/>
            </a:pPr>
            <a:endParaRPr lang="en-US"/>
          </a:p>
          <a:p>
            <a:pPr marL="742950" indent="-742950">
              <a:buFont typeface="+mj-lt"/>
              <a:buAutoNum type="arabicPeriod"/>
            </a:pPr>
            <a:r>
              <a:rPr lang="en-US"/>
              <a:t>Yes - Behavioral Health Learning Collaborative. </a:t>
            </a:r>
          </a:p>
          <a:p>
            <a:pPr marL="742950" indent="-742950">
              <a:buFont typeface="+mj-lt"/>
              <a:buAutoNum type="arabicPeriod"/>
            </a:pPr>
            <a:r>
              <a:rPr lang="en-US"/>
              <a:t>Yes – Maternal Learning Collaborative. </a:t>
            </a:r>
          </a:p>
          <a:p>
            <a:pPr marL="742950" indent="-742950">
              <a:buFont typeface="+mj-lt"/>
              <a:buAutoNum type="arabicPeriod"/>
            </a:pPr>
            <a:r>
              <a:rPr lang="en-US"/>
              <a:t>Both BHLC and MLC!</a:t>
            </a:r>
          </a:p>
          <a:p>
            <a:pPr marL="742950" indent="-742950">
              <a:buFont typeface="+mj-lt"/>
              <a:buAutoNum type="arabicPeriod"/>
            </a:pPr>
            <a:r>
              <a:rPr lang="en-US"/>
              <a:t>No. </a:t>
            </a:r>
          </a:p>
          <a:p>
            <a:pPr marL="0" indent="0">
              <a:buNone/>
            </a:pPr>
            <a:endParaRPr lang="en-US" sz="3600"/>
          </a:p>
        </p:txBody>
      </p:sp>
      <p:sp>
        <p:nvSpPr>
          <p:cNvPr id="4" name="Footer Placeholder 3">
            <a:extLst>
              <a:ext uri="{FF2B5EF4-FFF2-40B4-BE49-F238E27FC236}">
                <a16:creationId xmlns:a16="http://schemas.microsoft.com/office/drawing/2014/main" id="{E5441B47-823E-4C4B-8E96-63CE0046E8A6}"/>
              </a:ext>
            </a:extLst>
          </p:cNvPr>
          <p:cNvSpPr>
            <a:spLocks noGrp="1"/>
          </p:cNvSpPr>
          <p:nvPr>
            <p:ph type="ftr" sz="quarter" idx="11"/>
          </p:nvPr>
        </p:nvSpPr>
        <p:spPr/>
        <p:txBody>
          <a:bodyPr/>
          <a:lstStyle/>
          <a:p>
            <a:r>
              <a:rPr lang="en-US"/>
              <a:t>Prepared by Public Consulting Group</a:t>
            </a:r>
          </a:p>
        </p:txBody>
      </p:sp>
      <p:sp>
        <p:nvSpPr>
          <p:cNvPr id="5" name="Slide Number Placeholder 4">
            <a:extLst>
              <a:ext uri="{FF2B5EF4-FFF2-40B4-BE49-F238E27FC236}">
                <a16:creationId xmlns:a16="http://schemas.microsoft.com/office/drawing/2014/main" id="{33A0C033-9529-4B25-BAA9-4887E2E479AE}"/>
              </a:ext>
            </a:extLst>
          </p:cNvPr>
          <p:cNvSpPr>
            <a:spLocks noGrp="1"/>
          </p:cNvSpPr>
          <p:nvPr>
            <p:ph type="sldNum" sz="quarter" idx="12"/>
          </p:nvPr>
        </p:nvSpPr>
        <p:spPr/>
        <p:txBody>
          <a:bodyPr/>
          <a:lstStyle/>
          <a:p>
            <a:fld id="{5A774AA6-F414-4EAB-B971-BC2BDCB0FD3E}" type="slidenum">
              <a:rPr lang="en-US" smtClean="0"/>
              <a:t>7</a:t>
            </a:fld>
            <a:endParaRPr lang="en-US"/>
          </a:p>
        </p:txBody>
      </p:sp>
      <p:pic>
        <p:nvPicPr>
          <p:cNvPr id="1028" name="Picture 4" descr="Virtual conferences">
            <a:extLst>
              <a:ext uri="{FF2B5EF4-FFF2-40B4-BE49-F238E27FC236}">
                <a16:creationId xmlns:a16="http://schemas.microsoft.com/office/drawing/2014/main" id="{15068D62-2EBC-41B1-8A73-6606B751259E}"/>
              </a:ext>
            </a:extLst>
          </p:cNvPr>
          <p:cNvPicPr>
            <a:picLocks noChangeAspect="1" noChangeArrowheads="1"/>
          </p:cNvPicPr>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6263170" y="1442852"/>
            <a:ext cx="5633779" cy="418465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85DB7BF-13A2-153A-516F-F7DDBC66E7E5}"/>
              </a:ext>
            </a:extLst>
          </p:cNvPr>
          <p:cNvGrpSpPr/>
          <p:nvPr/>
        </p:nvGrpSpPr>
        <p:grpSpPr>
          <a:xfrm>
            <a:off x="295704" y="6018419"/>
            <a:ext cx="3459484" cy="839087"/>
            <a:chOff x="295704" y="6018419"/>
            <a:chExt cx="3459484" cy="839087"/>
          </a:xfrm>
        </p:grpSpPr>
        <p:pic>
          <p:nvPicPr>
            <p:cNvPr id="7" name="Picture 6">
              <a:extLst>
                <a:ext uri="{FF2B5EF4-FFF2-40B4-BE49-F238E27FC236}">
                  <a16:creationId xmlns:a16="http://schemas.microsoft.com/office/drawing/2014/main" id="{1052A765-3060-E374-F55D-6392C69D7D40}"/>
                </a:ext>
              </a:extLst>
            </p:cNvPr>
            <p:cNvPicPr>
              <a:picLocks noChangeAspect="1"/>
            </p:cNvPicPr>
            <p:nvPr/>
          </p:nvPicPr>
          <p:blipFill>
            <a:blip r:embed="rId4"/>
            <a:stretch>
              <a:fillRect/>
            </a:stretch>
          </p:blipFill>
          <p:spPr>
            <a:xfrm>
              <a:off x="295704" y="6072953"/>
              <a:ext cx="2493944" cy="784553"/>
            </a:xfrm>
            <a:prstGeom prst="rect">
              <a:avLst/>
            </a:prstGeom>
          </p:spPr>
        </p:pic>
        <p:pic>
          <p:nvPicPr>
            <p:cNvPr id="8" name="Picture 7">
              <a:extLst>
                <a:ext uri="{FF2B5EF4-FFF2-40B4-BE49-F238E27FC236}">
                  <a16:creationId xmlns:a16="http://schemas.microsoft.com/office/drawing/2014/main" id="{B6F08F90-CFF7-0483-8E74-A8EF641CCA0D}"/>
                </a:ext>
              </a:extLst>
            </p:cNvPr>
            <p:cNvPicPr>
              <a:picLocks noChangeAspect="1"/>
            </p:cNvPicPr>
            <p:nvPr/>
          </p:nvPicPr>
          <p:blipFill rotWithShape="1">
            <a:blip r:embed="rId4"/>
            <a:srcRect l="39173" t="86115"/>
            <a:stretch/>
          </p:blipFill>
          <p:spPr>
            <a:xfrm>
              <a:off x="992089" y="6616905"/>
              <a:ext cx="2160050" cy="217036"/>
            </a:xfrm>
            <a:prstGeom prst="rect">
              <a:avLst/>
            </a:prstGeom>
          </p:spPr>
        </p:pic>
        <p:pic>
          <p:nvPicPr>
            <p:cNvPr id="9" name="Picture 8">
              <a:extLst>
                <a:ext uri="{FF2B5EF4-FFF2-40B4-BE49-F238E27FC236}">
                  <a16:creationId xmlns:a16="http://schemas.microsoft.com/office/drawing/2014/main" id="{A014C563-EE16-B385-564F-14D5D28ED30F}"/>
                </a:ext>
              </a:extLst>
            </p:cNvPr>
            <p:cNvPicPr>
              <a:picLocks noChangeAspect="1"/>
            </p:cNvPicPr>
            <p:nvPr/>
          </p:nvPicPr>
          <p:blipFill rotWithShape="1">
            <a:blip r:embed="rId4"/>
            <a:srcRect l="39173" t="86115"/>
            <a:stretch/>
          </p:blipFill>
          <p:spPr>
            <a:xfrm>
              <a:off x="2780788" y="6018419"/>
              <a:ext cx="974400" cy="815522"/>
            </a:xfrm>
            <a:prstGeom prst="rect">
              <a:avLst/>
            </a:prstGeom>
          </p:spPr>
        </p:pic>
      </p:grpSp>
    </p:spTree>
    <p:extLst>
      <p:ext uri="{BB962C8B-B14F-4D97-AF65-F5344CB8AC3E}">
        <p14:creationId xmlns:p14="http://schemas.microsoft.com/office/powerpoint/2010/main" val="418708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32F2A800-5FC7-E8E1-8F9A-D4540A44E632}"/>
              </a:ext>
            </a:extLst>
          </p:cNvPr>
          <p:cNvSpPr/>
          <p:nvPr/>
        </p:nvSpPr>
        <p:spPr>
          <a:xfrm>
            <a:off x="1932552" y="5168397"/>
            <a:ext cx="4804385" cy="6439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a:t>Use of a Standardized Screening Tool for Social Determinants of Health</a:t>
            </a:r>
          </a:p>
        </p:txBody>
      </p:sp>
      <p:sp>
        <p:nvSpPr>
          <p:cNvPr id="2" name="Title 1">
            <a:extLst>
              <a:ext uri="{FF2B5EF4-FFF2-40B4-BE49-F238E27FC236}">
                <a16:creationId xmlns:a16="http://schemas.microsoft.com/office/drawing/2014/main" id="{FD9B84AF-7C03-36C2-72E5-EB789B98BAEC}"/>
              </a:ext>
            </a:extLst>
          </p:cNvPr>
          <p:cNvSpPr>
            <a:spLocks noGrp="1"/>
          </p:cNvSpPr>
          <p:nvPr>
            <p:ph type="title"/>
          </p:nvPr>
        </p:nvSpPr>
        <p:spPr/>
        <p:txBody>
          <a:bodyPr>
            <a:noAutofit/>
          </a:bodyPr>
          <a:lstStyle/>
          <a:p>
            <a:r>
              <a:rPr lang="en-US" sz="2000">
                <a:solidFill>
                  <a:srgbClr val="153753"/>
                </a:solidFill>
              </a:rPr>
              <a:t>Quality Improvement Program – New Jersey </a:t>
            </a:r>
            <a:br>
              <a:rPr lang="en-US" sz="2000">
                <a:solidFill>
                  <a:srgbClr val="153753"/>
                </a:solidFill>
              </a:rPr>
            </a:br>
            <a:r>
              <a:rPr lang="en-US" sz="2000">
                <a:solidFill>
                  <a:srgbClr val="153753"/>
                </a:solidFill>
              </a:rPr>
              <a:t>DOH Sponsored Medicaid Managed Care Pay for Performance Program Background</a:t>
            </a:r>
          </a:p>
        </p:txBody>
      </p:sp>
      <p:sp>
        <p:nvSpPr>
          <p:cNvPr id="4146" name="Freeform 3089">
            <a:extLst>
              <a:ext uri="{FF2B5EF4-FFF2-40B4-BE49-F238E27FC236}">
                <a16:creationId xmlns:a16="http://schemas.microsoft.com/office/drawing/2014/main" id="{D8C4E15E-FB77-5EFA-7042-5C46C0939F34}"/>
              </a:ext>
            </a:extLst>
          </p:cNvPr>
          <p:cNvSpPr>
            <a:spLocks noChangeAspect="1"/>
          </p:cNvSpPr>
          <p:nvPr/>
        </p:nvSpPr>
        <p:spPr>
          <a:xfrm rot="188304">
            <a:off x="9852659" y="1577165"/>
            <a:ext cx="2018616" cy="4340135"/>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56920C"/>
          </a:solidFill>
          <a:ln w="12700">
            <a:solidFill>
              <a:schemeClr val="bg1">
                <a:lumMod val="95000"/>
              </a:schemeClr>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a:solidFill>
                <a:schemeClr val="accent4"/>
              </a:solidFill>
              <a:ea typeface="ＭＳ Ｐゴシック" charset="-128"/>
            </a:endParaRPr>
          </a:p>
        </p:txBody>
      </p:sp>
      <p:sp>
        <p:nvSpPr>
          <p:cNvPr id="4" name="Footer Placeholder 3">
            <a:extLst>
              <a:ext uri="{FF2B5EF4-FFF2-40B4-BE49-F238E27FC236}">
                <a16:creationId xmlns:a16="http://schemas.microsoft.com/office/drawing/2014/main" id="{7025FF8C-F2D9-E829-BD78-4285A51FE8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025063-7929-5791-D807-D2C56E380358}"/>
              </a:ext>
            </a:extLst>
          </p:cNvPr>
          <p:cNvSpPr>
            <a:spLocks noGrp="1"/>
          </p:cNvSpPr>
          <p:nvPr>
            <p:ph type="sldNum" sz="quarter" idx="12"/>
          </p:nvPr>
        </p:nvSpPr>
        <p:spPr/>
        <p:txBody>
          <a:bodyPr/>
          <a:lstStyle/>
          <a:p>
            <a:fld id="{899FFD16-B25A-457E-9C72-CDC3BAF3ACB3}" type="slidenum">
              <a:rPr lang="en-US" smtClean="0"/>
              <a:t>8</a:t>
            </a:fld>
            <a:endParaRPr lang="en-US"/>
          </a:p>
        </p:txBody>
      </p:sp>
      <p:grpSp>
        <p:nvGrpSpPr>
          <p:cNvPr id="6" name="Group 5">
            <a:extLst>
              <a:ext uri="{FF2B5EF4-FFF2-40B4-BE49-F238E27FC236}">
                <a16:creationId xmlns:a16="http://schemas.microsoft.com/office/drawing/2014/main" id="{66567231-BB55-4F50-BCB8-668FB1594D50}"/>
              </a:ext>
            </a:extLst>
          </p:cNvPr>
          <p:cNvGrpSpPr/>
          <p:nvPr/>
        </p:nvGrpSpPr>
        <p:grpSpPr>
          <a:xfrm>
            <a:off x="228600" y="1447800"/>
            <a:ext cx="7882723" cy="5166915"/>
            <a:chOff x="605225" y="1416179"/>
            <a:chExt cx="2250801" cy="5070269"/>
          </a:xfrm>
        </p:grpSpPr>
        <p:sp>
          <p:nvSpPr>
            <p:cNvPr id="7" name="Rectangle 6">
              <a:extLst>
                <a:ext uri="{FF2B5EF4-FFF2-40B4-BE49-F238E27FC236}">
                  <a16:creationId xmlns:a16="http://schemas.microsoft.com/office/drawing/2014/main" id="{83CD2615-55B1-4090-BD17-230A7A35A26B}"/>
                </a:ext>
              </a:extLst>
            </p:cNvPr>
            <p:cNvSpPr/>
            <p:nvPr/>
          </p:nvSpPr>
          <p:spPr>
            <a:xfrm>
              <a:off x="1052547" y="1416179"/>
              <a:ext cx="980184" cy="5657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a:t>QIP-NJ Funding</a:t>
              </a:r>
            </a:p>
          </p:txBody>
        </p:sp>
        <p:sp>
          <p:nvSpPr>
            <p:cNvPr id="8" name="Rectangle 7">
              <a:extLst>
                <a:ext uri="{FF2B5EF4-FFF2-40B4-BE49-F238E27FC236}">
                  <a16:creationId xmlns:a16="http://schemas.microsoft.com/office/drawing/2014/main" id="{8CC597CE-313E-4B44-9D2E-2C37E858F4D8}"/>
                </a:ext>
              </a:extLst>
            </p:cNvPr>
            <p:cNvSpPr/>
            <p:nvPr/>
          </p:nvSpPr>
          <p:spPr>
            <a:xfrm>
              <a:off x="605225" y="2710149"/>
              <a:ext cx="980184" cy="5657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a:t>BH (70%)</a:t>
              </a:r>
            </a:p>
          </p:txBody>
        </p:sp>
        <p:sp>
          <p:nvSpPr>
            <p:cNvPr id="9" name="Rectangle 8">
              <a:extLst>
                <a:ext uri="{FF2B5EF4-FFF2-40B4-BE49-F238E27FC236}">
                  <a16:creationId xmlns:a16="http://schemas.microsoft.com/office/drawing/2014/main" id="{0F445EA7-C45C-435A-889F-CDADAD543942}"/>
                </a:ext>
              </a:extLst>
            </p:cNvPr>
            <p:cNvSpPr/>
            <p:nvPr/>
          </p:nvSpPr>
          <p:spPr>
            <a:xfrm>
              <a:off x="1655855" y="2710149"/>
              <a:ext cx="980184" cy="5657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a:t>Maternal Health (30%)</a:t>
              </a:r>
            </a:p>
          </p:txBody>
        </p:sp>
        <p:sp>
          <p:nvSpPr>
            <p:cNvPr id="12" name="Rectangle 11">
              <a:extLst>
                <a:ext uri="{FF2B5EF4-FFF2-40B4-BE49-F238E27FC236}">
                  <a16:creationId xmlns:a16="http://schemas.microsoft.com/office/drawing/2014/main" id="{A66F2D09-3EE9-40BE-AD60-70DAC20C3313}"/>
                </a:ext>
              </a:extLst>
            </p:cNvPr>
            <p:cNvSpPr/>
            <p:nvPr/>
          </p:nvSpPr>
          <p:spPr>
            <a:xfrm>
              <a:off x="1812840" y="5920704"/>
              <a:ext cx="1043186" cy="5657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a:t>Maternal Learning Collaborative</a:t>
              </a:r>
            </a:p>
          </p:txBody>
        </p:sp>
        <p:cxnSp>
          <p:nvCxnSpPr>
            <p:cNvPr id="13" name="Straight Arrow Connector 12">
              <a:extLst>
                <a:ext uri="{FF2B5EF4-FFF2-40B4-BE49-F238E27FC236}">
                  <a16:creationId xmlns:a16="http://schemas.microsoft.com/office/drawing/2014/main" id="{758C604A-9902-474A-B545-1018D01FF207}"/>
                </a:ext>
              </a:extLst>
            </p:cNvPr>
            <p:cNvCxnSpPr>
              <a:cxnSpLocks/>
              <a:stCxn id="7" idx="2"/>
              <a:endCxn id="8" idx="0"/>
            </p:cNvCxnSpPr>
            <p:nvPr/>
          </p:nvCxnSpPr>
          <p:spPr>
            <a:xfrm flipH="1">
              <a:off x="1095317" y="1981923"/>
              <a:ext cx="447322" cy="7282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1B162E9-527E-449A-A1F7-E828F8245144}"/>
                </a:ext>
              </a:extLst>
            </p:cNvPr>
            <p:cNvCxnSpPr>
              <a:cxnSpLocks/>
              <a:stCxn id="7" idx="2"/>
              <a:endCxn id="9" idx="0"/>
            </p:cNvCxnSpPr>
            <p:nvPr/>
          </p:nvCxnSpPr>
          <p:spPr>
            <a:xfrm>
              <a:off x="1542639" y="1981923"/>
              <a:ext cx="603308" cy="7282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F9E62E5-8940-44D2-AE36-E9AD0D1868D6}"/>
                </a:ext>
              </a:extLst>
            </p:cNvPr>
            <p:cNvCxnSpPr>
              <a:cxnSpLocks/>
              <a:stCxn id="18" idx="2"/>
              <a:endCxn id="20" idx="0"/>
            </p:cNvCxnSpPr>
            <p:nvPr/>
          </p:nvCxnSpPr>
          <p:spPr>
            <a:xfrm>
              <a:off x="1100311" y="3263637"/>
              <a:ext cx="712474" cy="6402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C989FDA-6316-49D8-B099-472839B21C86}"/>
                </a:ext>
              </a:extLst>
            </p:cNvPr>
            <p:cNvCxnSpPr>
              <a:cxnSpLocks/>
              <a:stCxn id="9" idx="2"/>
              <a:endCxn id="20" idx="0"/>
            </p:cNvCxnSpPr>
            <p:nvPr/>
          </p:nvCxnSpPr>
          <p:spPr>
            <a:xfrm flipH="1">
              <a:off x="1812785" y="3275893"/>
              <a:ext cx="333162" cy="6279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1671E47-F41D-4374-961A-49F7B60E5787}"/>
                </a:ext>
              </a:extLst>
            </p:cNvPr>
            <p:cNvCxnSpPr>
              <a:cxnSpLocks/>
              <a:endCxn id="12" idx="0"/>
            </p:cNvCxnSpPr>
            <p:nvPr/>
          </p:nvCxnSpPr>
          <p:spPr>
            <a:xfrm>
              <a:off x="2334433" y="5699129"/>
              <a:ext cx="0" cy="2215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4145" name="Oval 4144">
            <a:extLst>
              <a:ext uri="{FF2B5EF4-FFF2-40B4-BE49-F238E27FC236}">
                <a16:creationId xmlns:a16="http://schemas.microsoft.com/office/drawing/2014/main" id="{09A16DD2-5E2D-3EE3-790F-9BFF363CD406}"/>
              </a:ext>
            </a:extLst>
          </p:cNvPr>
          <p:cNvSpPr/>
          <p:nvPr/>
        </p:nvSpPr>
        <p:spPr>
          <a:xfrm>
            <a:off x="11843635" y="75264"/>
            <a:ext cx="56028" cy="5594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168192E-401E-4555-158D-2966F20BC175}"/>
              </a:ext>
            </a:extLst>
          </p:cNvPr>
          <p:cNvSpPr/>
          <p:nvPr/>
        </p:nvSpPr>
        <p:spPr>
          <a:xfrm>
            <a:off x="1143001" y="1435310"/>
            <a:ext cx="4572000" cy="576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a:t>QIP-NJ Medicaid Funding </a:t>
            </a:r>
            <a:br>
              <a:rPr lang="en-US" sz="2000"/>
            </a:br>
            <a:r>
              <a:rPr lang="en-US" sz="2000"/>
              <a:t>(State based with federal match)</a:t>
            </a:r>
          </a:p>
        </p:txBody>
      </p:sp>
      <p:sp>
        <p:nvSpPr>
          <p:cNvPr id="18" name="Rectangle 17">
            <a:extLst>
              <a:ext uri="{FF2B5EF4-FFF2-40B4-BE49-F238E27FC236}">
                <a16:creationId xmlns:a16="http://schemas.microsoft.com/office/drawing/2014/main" id="{E3245362-CACE-A783-14FA-6D8D6BFF6BDA}"/>
              </a:ext>
            </a:extLst>
          </p:cNvPr>
          <p:cNvSpPr/>
          <p:nvPr/>
        </p:nvSpPr>
        <p:spPr>
          <a:xfrm>
            <a:off x="246090" y="2753945"/>
            <a:ext cx="3432787" cy="576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a:t>BH (70%)</a:t>
            </a:r>
          </a:p>
        </p:txBody>
      </p:sp>
      <p:sp>
        <p:nvSpPr>
          <p:cNvPr id="19" name="Rectangle 18">
            <a:extLst>
              <a:ext uri="{FF2B5EF4-FFF2-40B4-BE49-F238E27FC236}">
                <a16:creationId xmlns:a16="http://schemas.microsoft.com/office/drawing/2014/main" id="{828B97AC-3A63-43C1-76D4-86C902EFD3D6}"/>
              </a:ext>
            </a:extLst>
          </p:cNvPr>
          <p:cNvSpPr/>
          <p:nvPr/>
        </p:nvSpPr>
        <p:spPr>
          <a:xfrm>
            <a:off x="3925592" y="2753945"/>
            <a:ext cx="3432787" cy="591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a:t>Maternal Health (30%)</a:t>
            </a:r>
          </a:p>
        </p:txBody>
      </p:sp>
      <p:sp>
        <p:nvSpPr>
          <p:cNvPr id="20" name="Rectangle 19">
            <a:extLst>
              <a:ext uri="{FF2B5EF4-FFF2-40B4-BE49-F238E27FC236}">
                <a16:creationId xmlns:a16="http://schemas.microsoft.com/office/drawing/2014/main" id="{0A595911-D195-5DAA-3B71-3CC2F8129A9B}"/>
              </a:ext>
            </a:extLst>
          </p:cNvPr>
          <p:cNvSpPr/>
          <p:nvPr/>
        </p:nvSpPr>
        <p:spPr>
          <a:xfrm>
            <a:off x="685800" y="3982886"/>
            <a:ext cx="7543800" cy="742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28600" indent="-228600">
              <a:buFont typeface="+mj-lt"/>
              <a:buAutoNum type="arabicPeriod"/>
            </a:pPr>
            <a:r>
              <a:rPr lang="en-US" sz="1050"/>
              <a:t>improvements in maternal care processes​;</a:t>
            </a:r>
          </a:p>
          <a:p>
            <a:pPr marL="228600" indent="-228600">
              <a:buFont typeface="+mj-lt"/>
              <a:buAutoNum type="arabicPeriod"/>
            </a:pPr>
            <a:r>
              <a:rPr lang="en-US" sz="1050"/>
              <a:t>reductions in maternal morbidity​;</a:t>
            </a:r>
          </a:p>
          <a:p>
            <a:pPr marL="228600" indent="-228600">
              <a:buFont typeface="+mj-lt"/>
              <a:buAutoNum type="arabicPeriod"/>
            </a:pPr>
            <a:endParaRPr lang="en-US" sz="1050"/>
          </a:p>
          <a:p>
            <a:pPr marL="228600" indent="-228600">
              <a:buFont typeface="+mj-lt"/>
              <a:buAutoNum type="arabicPeriod"/>
            </a:pPr>
            <a:endParaRPr lang="en-US" sz="1050"/>
          </a:p>
          <a:p>
            <a:pPr marL="228600" indent="-228600">
              <a:buFont typeface="+mj-lt"/>
              <a:buAutoNum type="arabicPeriod"/>
            </a:pPr>
            <a:r>
              <a:rPr lang="en-US" sz="1050"/>
              <a:t>improvements in connections to behavioral health services; and ​</a:t>
            </a:r>
          </a:p>
          <a:p>
            <a:pPr marL="228600" indent="-228600">
              <a:buFont typeface="+mj-lt"/>
              <a:buAutoNum type="arabicPeriod"/>
            </a:pPr>
            <a:r>
              <a:rPr lang="en-US" sz="1050"/>
              <a:t>reductions in potentially preventable utilization for the BH population</a:t>
            </a:r>
          </a:p>
        </p:txBody>
      </p:sp>
      <p:sp>
        <p:nvSpPr>
          <p:cNvPr id="23" name="Rectangle 22">
            <a:extLst>
              <a:ext uri="{FF2B5EF4-FFF2-40B4-BE49-F238E27FC236}">
                <a16:creationId xmlns:a16="http://schemas.microsoft.com/office/drawing/2014/main" id="{3BBE482A-76EB-FFF9-F723-AD5AD3FBDD2B}"/>
              </a:ext>
            </a:extLst>
          </p:cNvPr>
          <p:cNvSpPr/>
          <p:nvPr/>
        </p:nvSpPr>
        <p:spPr>
          <a:xfrm>
            <a:off x="4460392" y="6040687"/>
            <a:ext cx="3653431" cy="576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a:t>SDOH Focused Collaborative!</a:t>
            </a:r>
          </a:p>
        </p:txBody>
      </p:sp>
      <p:sp>
        <p:nvSpPr>
          <p:cNvPr id="40" name="Left Brace 39">
            <a:extLst>
              <a:ext uri="{FF2B5EF4-FFF2-40B4-BE49-F238E27FC236}">
                <a16:creationId xmlns:a16="http://schemas.microsoft.com/office/drawing/2014/main" id="{97C4B09B-ED89-4A75-3BF4-0F1643D48DFD}"/>
              </a:ext>
            </a:extLst>
          </p:cNvPr>
          <p:cNvSpPr/>
          <p:nvPr/>
        </p:nvSpPr>
        <p:spPr>
          <a:xfrm rot="5400000">
            <a:off x="4262669" y="3249174"/>
            <a:ext cx="475954" cy="336249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a:extLst>
              <a:ext uri="{FF2B5EF4-FFF2-40B4-BE49-F238E27FC236}">
                <a16:creationId xmlns:a16="http://schemas.microsoft.com/office/drawing/2014/main" id="{4B62FB0E-8272-3FE7-4940-241CD95D8115}"/>
              </a:ext>
            </a:extLst>
          </p:cNvPr>
          <p:cNvGrpSpPr/>
          <p:nvPr/>
        </p:nvGrpSpPr>
        <p:grpSpPr>
          <a:xfrm>
            <a:off x="201902" y="5979448"/>
            <a:ext cx="3459484" cy="839087"/>
            <a:chOff x="295704" y="6018419"/>
            <a:chExt cx="3459484" cy="839087"/>
          </a:xfrm>
        </p:grpSpPr>
        <p:pic>
          <p:nvPicPr>
            <p:cNvPr id="11" name="Picture 10">
              <a:extLst>
                <a:ext uri="{FF2B5EF4-FFF2-40B4-BE49-F238E27FC236}">
                  <a16:creationId xmlns:a16="http://schemas.microsoft.com/office/drawing/2014/main" id="{25BF064E-E59A-A8E9-1175-89DAE719E5F2}"/>
                </a:ext>
              </a:extLst>
            </p:cNvPr>
            <p:cNvPicPr>
              <a:picLocks noChangeAspect="1"/>
            </p:cNvPicPr>
            <p:nvPr/>
          </p:nvPicPr>
          <p:blipFill>
            <a:blip r:embed="rId3"/>
            <a:stretch>
              <a:fillRect/>
            </a:stretch>
          </p:blipFill>
          <p:spPr>
            <a:xfrm>
              <a:off x="295704" y="6072953"/>
              <a:ext cx="2493944" cy="784553"/>
            </a:xfrm>
            <a:prstGeom prst="rect">
              <a:avLst/>
            </a:prstGeom>
          </p:spPr>
        </p:pic>
        <p:pic>
          <p:nvPicPr>
            <p:cNvPr id="21" name="Picture 20">
              <a:extLst>
                <a:ext uri="{FF2B5EF4-FFF2-40B4-BE49-F238E27FC236}">
                  <a16:creationId xmlns:a16="http://schemas.microsoft.com/office/drawing/2014/main" id="{ABCA65CE-1F78-91D3-00CA-71F0C5288AAD}"/>
                </a:ext>
              </a:extLst>
            </p:cNvPr>
            <p:cNvPicPr>
              <a:picLocks noChangeAspect="1"/>
            </p:cNvPicPr>
            <p:nvPr/>
          </p:nvPicPr>
          <p:blipFill rotWithShape="1">
            <a:blip r:embed="rId3"/>
            <a:srcRect l="39173" t="86115"/>
            <a:stretch/>
          </p:blipFill>
          <p:spPr>
            <a:xfrm>
              <a:off x="992089" y="6616905"/>
              <a:ext cx="2160050" cy="217036"/>
            </a:xfrm>
            <a:prstGeom prst="rect">
              <a:avLst/>
            </a:prstGeom>
          </p:spPr>
        </p:pic>
        <p:pic>
          <p:nvPicPr>
            <p:cNvPr id="24" name="Picture 23">
              <a:extLst>
                <a:ext uri="{FF2B5EF4-FFF2-40B4-BE49-F238E27FC236}">
                  <a16:creationId xmlns:a16="http://schemas.microsoft.com/office/drawing/2014/main" id="{9070879E-6C58-C252-F0B0-92BC07C9030A}"/>
                </a:ext>
              </a:extLst>
            </p:cNvPr>
            <p:cNvPicPr>
              <a:picLocks noChangeAspect="1"/>
            </p:cNvPicPr>
            <p:nvPr/>
          </p:nvPicPr>
          <p:blipFill rotWithShape="1">
            <a:blip r:embed="rId3"/>
            <a:srcRect l="39173" t="86115"/>
            <a:stretch/>
          </p:blipFill>
          <p:spPr>
            <a:xfrm>
              <a:off x="2780788" y="6018419"/>
              <a:ext cx="974400" cy="815522"/>
            </a:xfrm>
            <a:prstGeom prst="rect">
              <a:avLst/>
            </a:prstGeom>
          </p:spPr>
        </p:pic>
      </p:grpSp>
      <p:sp>
        <p:nvSpPr>
          <p:cNvPr id="25" name="Rectangle: Rounded Corners 24">
            <a:extLst>
              <a:ext uri="{FF2B5EF4-FFF2-40B4-BE49-F238E27FC236}">
                <a16:creationId xmlns:a16="http://schemas.microsoft.com/office/drawing/2014/main" id="{8F4F8CDE-0514-13C4-22E9-0113AADA0928}"/>
              </a:ext>
            </a:extLst>
          </p:cNvPr>
          <p:cNvSpPr/>
          <p:nvPr/>
        </p:nvSpPr>
        <p:spPr>
          <a:xfrm>
            <a:off x="9266322" y="2158016"/>
            <a:ext cx="1422943" cy="1325563"/>
          </a:xfrm>
          <a:prstGeom prst="roundRect">
            <a:avLst/>
          </a:prstGeom>
          <a:solidFill>
            <a:schemeClr val="lt1">
              <a:alpha val="68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solidFill>
                  <a:schemeClr val="tx1"/>
                </a:solidFill>
              </a:rPr>
              <a:t>BHLC</a:t>
            </a:r>
          </a:p>
          <a:p>
            <a:pPr algn="ctr"/>
            <a:r>
              <a:rPr lang="en-US" sz="1100">
                <a:solidFill>
                  <a:schemeClr val="tx1"/>
                </a:solidFill>
              </a:rPr>
              <a:t>September 2021-September 2022</a:t>
            </a:r>
            <a:endParaRPr lang="en-US">
              <a:solidFill>
                <a:schemeClr val="tx1"/>
              </a:solidFill>
            </a:endParaRPr>
          </a:p>
        </p:txBody>
      </p:sp>
      <p:sp>
        <p:nvSpPr>
          <p:cNvPr id="26" name="Rectangle: Rounded Corners 25">
            <a:extLst>
              <a:ext uri="{FF2B5EF4-FFF2-40B4-BE49-F238E27FC236}">
                <a16:creationId xmlns:a16="http://schemas.microsoft.com/office/drawing/2014/main" id="{517C406E-3C19-B123-CE3D-68AFD65049C7}"/>
              </a:ext>
            </a:extLst>
          </p:cNvPr>
          <p:cNvSpPr/>
          <p:nvPr/>
        </p:nvSpPr>
        <p:spPr>
          <a:xfrm>
            <a:off x="10686947" y="3691157"/>
            <a:ext cx="1406083" cy="1325563"/>
          </a:xfrm>
          <a:prstGeom prst="roundRect">
            <a:avLst/>
          </a:prstGeom>
          <a:solidFill>
            <a:schemeClr val="lt1">
              <a:alpha val="68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solidFill>
                  <a:schemeClr val="tx1"/>
                </a:solidFill>
              </a:rPr>
              <a:t>MLC</a:t>
            </a:r>
          </a:p>
          <a:p>
            <a:pPr algn="ctr"/>
            <a:r>
              <a:rPr lang="en-US" sz="1100">
                <a:solidFill>
                  <a:schemeClr val="tx1"/>
                </a:solidFill>
              </a:rPr>
              <a:t>October 2022 - December 2023</a:t>
            </a:r>
            <a:endParaRPr lang="en-US">
              <a:solidFill>
                <a:schemeClr val="tx1"/>
              </a:solidFill>
            </a:endParaRPr>
          </a:p>
        </p:txBody>
      </p:sp>
    </p:spTree>
    <p:extLst>
      <p:ext uri="{BB962C8B-B14F-4D97-AF65-F5344CB8AC3E}">
        <p14:creationId xmlns:p14="http://schemas.microsoft.com/office/powerpoint/2010/main" val="1703130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grpId="1" nodeType="withEffect">
                                  <p:stCondLst>
                                    <p:cond delay="175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xit" presetSubtype="0" fill="hold" grpId="0" nodeType="withEffect">
                                  <p:stCondLst>
                                    <p:cond delay="200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ntr" presetSubtype="0" fill="hold" grpId="1" nodeType="withEffect">
                                  <p:stCondLst>
                                    <p:cond delay="275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xit" presetSubtype="0" fill="hold" grpId="0" nodeType="withEffect">
                                  <p:stCondLst>
                                    <p:cond delay="200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ntr" presetSubtype="0" fill="hold" grpId="1" nodeType="withEffect">
                                  <p:stCondLst>
                                    <p:cond delay="275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xit" presetSubtype="0" fill="hold" grpId="0" nodeType="withEffect">
                                  <p:stCondLst>
                                    <p:cond delay="300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ntr" presetSubtype="0" fill="hold" grpId="1" nodeType="withEffect">
                                  <p:stCondLst>
                                    <p:cond delay="375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xit" presetSubtype="0" fill="hold" grpId="0" nodeType="withEffect">
                                  <p:stCondLst>
                                    <p:cond delay="400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ntr" presetSubtype="0" fill="hold" grpId="1" nodeType="withEffect">
                                  <p:stCondLst>
                                    <p:cond delay="475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xit" presetSubtype="0" fill="hold" grpId="0" nodeType="withEffect">
                                  <p:stCondLst>
                                    <p:cond delay="5000"/>
                                  </p:stCondLst>
                                  <p:childTnLst>
                                    <p:set>
                                      <p:cBhvr>
                                        <p:cTn id="26" dur="1" fill="hold">
                                          <p:stCondLst>
                                            <p:cond delay="0"/>
                                          </p:stCondLst>
                                        </p:cTn>
                                        <p:tgtEl>
                                          <p:spTgt spid="23"/>
                                        </p:tgtEl>
                                        <p:attrNameLst>
                                          <p:attrName>style.visibility</p:attrName>
                                        </p:attrNameLst>
                                      </p:cBhvr>
                                      <p:to>
                                        <p:strVal val="hidden"/>
                                      </p:to>
                                    </p:set>
                                  </p:childTnLst>
                                </p:cTn>
                              </p:par>
                              <p:par>
                                <p:cTn id="27" presetID="1" presetClass="entr" presetSubtype="0" fill="hold" grpId="1" nodeType="withEffect">
                                  <p:stCondLst>
                                    <p:cond delay="575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3" grpId="0" animBg="1"/>
      <p:bldP spid="3" grpId="1" animBg="1"/>
      <p:bldP spid="18" grpId="0" animBg="1"/>
      <p:bldP spid="18" grpId="1" animBg="1"/>
      <p:bldP spid="19" grpId="0" animBg="1"/>
      <p:bldP spid="19" grpId="1" animBg="1"/>
      <p:bldP spid="20" grpId="0" animBg="1"/>
      <p:bldP spid="20" grpId="1" animBg="1"/>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3804F-91E9-483D-A9E2-AA83C9ED8EE4}"/>
              </a:ext>
            </a:extLst>
          </p:cNvPr>
          <p:cNvGrpSpPr/>
          <p:nvPr/>
        </p:nvGrpSpPr>
        <p:grpSpPr>
          <a:xfrm>
            <a:off x="9619683" y="6162643"/>
            <a:ext cx="3086448" cy="660451"/>
            <a:chOff x="295704" y="6018419"/>
            <a:chExt cx="3459484" cy="839087"/>
          </a:xfrm>
        </p:grpSpPr>
        <p:pic>
          <p:nvPicPr>
            <p:cNvPr id="3" name="Picture 2">
              <a:extLst>
                <a:ext uri="{FF2B5EF4-FFF2-40B4-BE49-F238E27FC236}">
                  <a16:creationId xmlns:a16="http://schemas.microsoft.com/office/drawing/2014/main" id="{ABD10486-E4B6-C6E7-5174-DDD05B8023AB}"/>
                </a:ext>
              </a:extLst>
            </p:cNvPr>
            <p:cNvPicPr>
              <a:picLocks noChangeAspect="1"/>
            </p:cNvPicPr>
            <p:nvPr/>
          </p:nvPicPr>
          <p:blipFill>
            <a:blip r:embed="rId3"/>
            <a:stretch>
              <a:fillRect/>
            </a:stretch>
          </p:blipFill>
          <p:spPr>
            <a:xfrm>
              <a:off x="295704" y="6072953"/>
              <a:ext cx="2493944" cy="784553"/>
            </a:xfrm>
            <a:prstGeom prst="rect">
              <a:avLst/>
            </a:prstGeom>
          </p:spPr>
        </p:pic>
        <p:pic>
          <p:nvPicPr>
            <p:cNvPr id="9" name="Picture 8">
              <a:extLst>
                <a:ext uri="{FF2B5EF4-FFF2-40B4-BE49-F238E27FC236}">
                  <a16:creationId xmlns:a16="http://schemas.microsoft.com/office/drawing/2014/main" id="{A89F5A4A-82E1-D34A-086D-A5F935744ED4}"/>
                </a:ext>
              </a:extLst>
            </p:cNvPr>
            <p:cNvPicPr>
              <a:picLocks noChangeAspect="1"/>
            </p:cNvPicPr>
            <p:nvPr/>
          </p:nvPicPr>
          <p:blipFill rotWithShape="1">
            <a:blip r:embed="rId3"/>
            <a:srcRect l="39173" t="86115"/>
            <a:stretch/>
          </p:blipFill>
          <p:spPr>
            <a:xfrm>
              <a:off x="992089" y="6616905"/>
              <a:ext cx="2160050" cy="217036"/>
            </a:xfrm>
            <a:prstGeom prst="rect">
              <a:avLst/>
            </a:prstGeom>
          </p:spPr>
        </p:pic>
        <p:pic>
          <p:nvPicPr>
            <p:cNvPr id="10" name="Picture 9">
              <a:extLst>
                <a:ext uri="{FF2B5EF4-FFF2-40B4-BE49-F238E27FC236}">
                  <a16:creationId xmlns:a16="http://schemas.microsoft.com/office/drawing/2014/main" id="{155FACD7-7EAD-F619-79DB-C953B431BA79}"/>
                </a:ext>
              </a:extLst>
            </p:cNvPr>
            <p:cNvPicPr>
              <a:picLocks noChangeAspect="1"/>
            </p:cNvPicPr>
            <p:nvPr/>
          </p:nvPicPr>
          <p:blipFill rotWithShape="1">
            <a:blip r:embed="rId3"/>
            <a:srcRect l="39173" t="86115"/>
            <a:stretch/>
          </p:blipFill>
          <p:spPr>
            <a:xfrm>
              <a:off x="2780788" y="6018419"/>
              <a:ext cx="974400" cy="815522"/>
            </a:xfrm>
            <a:prstGeom prst="rect">
              <a:avLst/>
            </a:prstGeom>
          </p:spPr>
        </p:pic>
      </p:grpSp>
      <p:sp>
        <p:nvSpPr>
          <p:cNvPr id="6" name="Title 5">
            <a:extLst>
              <a:ext uri="{FF2B5EF4-FFF2-40B4-BE49-F238E27FC236}">
                <a16:creationId xmlns:a16="http://schemas.microsoft.com/office/drawing/2014/main" id="{E81B1C1D-EC6B-45B9-ABA1-F7A2F1D08C18}"/>
              </a:ext>
            </a:extLst>
          </p:cNvPr>
          <p:cNvSpPr>
            <a:spLocks noGrp="1"/>
          </p:cNvSpPr>
          <p:nvPr>
            <p:ph type="title"/>
          </p:nvPr>
        </p:nvSpPr>
        <p:spPr/>
        <p:txBody>
          <a:bodyPr/>
          <a:lstStyle/>
          <a:p>
            <a:r>
              <a:rPr lang="en-US"/>
              <a:t>QIP-NJ Behavioral Health Performance Measures</a:t>
            </a:r>
          </a:p>
        </p:txBody>
      </p:sp>
      <p:graphicFrame>
        <p:nvGraphicFramePr>
          <p:cNvPr id="8" name="Table 8">
            <a:extLst>
              <a:ext uri="{FF2B5EF4-FFF2-40B4-BE49-F238E27FC236}">
                <a16:creationId xmlns:a16="http://schemas.microsoft.com/office/drawing/2014/main" id="{3677E22B-D69B-4557-A520-A4DCFC5C2DF8}"/>
              </a:ext>
            </a:extLst>
          </p:cNvPr>
          <p:cNvGraphicFramePr>
            <a:graphicFrameLocks noGrp="1"/>
          </p:cNvGraphicFramePr>
          <p:nvPr>
            <p:ph idx="1"/>
          </p:nvPr>
        </p:nvGraphicFramePr>
        <p:xfrm>
          <a:off x="457200" y="1219200"/>
          <a:ext cx="10769598" cy="4977855"/>
        </p:xfrm>
        <a:graphic>
          <a:graphicData uri="http://schemas.openxmlformats.org/drawingml/2006/table">
            <a:tbl>
              <a:tblPr firstRow="1" bandRow="1">
                <a:tableStyleId>{72833802-FEF1-4C79-8D5D-14CF1EAF98D9}</a:tableStyleId>
              </a:tblPr>
              <a:tblGrid>
                <a:gridCol w="1247120">
                  <a:extLst>
                    <a:ext uri="{9D8B030D-6E8A-4147-A177-3AD203B41FA5}">
                      <a16:colId xmlns:a16="http://schemas.microsoft.com/office/drawing/2014/main" val="1541353474"/>
                    </a:ext>
                  </a:extLst>
                </a:gridCol>
                <a:gridCol w="1603395">
                  <a:extLst>
                    <a:ext uri="{9D8B030D-6E8A-4147-A177-3AD203B41FA5}">
                      <a16:colId xmlns:a16="http://schemas.microsoft.com/office/drawing/2014/main" val="1970429745"/>
                    </a:ext>
                  </a:extLst>
                </a:gridCol>
                <a:gridCol w="7919083">
                  <a:extLst>
                    <a:ext uri="{9D8B030D-6E8A-4147-A177-3AD203B41FA5}">
                      <a16:colId xmlns:a16="http://schemas.microsoft.com/office/drawing/2014/main" val="3822677319"/>
                    </a:ext>
                  </a:extLst>
                </a:gridCol>
              </a:tblGrid>
              <a:tr h="486477">
                <a:tc>
                  <a:txBody>
                    <a:bodyPr/>
                    <a:lstStyle/>
                    <a:p>
                      <a:pPr marL="0" marR="0" algn="ctr">
                        <a:lnSpc>
                          <a:spcPct val="107000"/>
                        </a:lnSpc>
                        <a:spcBef>
                          <a:spcPts val="0"/>
                        </a:spcBef>
                        <a:spcAft>
                          <a:spcPts val="0"/>
                        </a:spcAft>
                      </a:pPr>
                      <a:r>
                        <a:rPr lang="en-US" sz="1400">
                          <a:effectLst/>
                        </a:rPr>
                        <a:t>Measure #</a:t>
                      </a:r>
                      <a:endParaRPr lang="en-US" sz="1400">
                        <a:effectLst/>
                        <a:latin typeface="+mj-lt"/>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algn="l">
                        <a:lnSpc>
                          <a:spcPct val="107000"/>
                        </a:lnSpc>
                        <a:spcBef>
                          <a:spcPts val="0"/>
                        </a:spcBef>
                        <a:spcAft>
                          <a:spcPts val="0"/>
                        </a:spcAft>
                      </a:pPr>
                      <a:r>
                        <a:rPr lang="en-US" sz="1400">
                          <a:effectLst/>
                          <a:latin typeface="+mj-lt"/>
                          <a:ea typeface="Calibri" panose="020F0502020204030204" pitchFamily="34" charset="0"/>
                          <a:cs typeface="Times New Roman" panose="02020603050405020304" pitchFamily="18" charset="0"/>
                        </a:rPr>
                        <a:t>Measure Type</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gn="l">
                        <a:lnSpc>
                          <a:spcPct val="107000"/>
                        </a:lnSpc>
                        <a:spcBef>
                          <a:spcPts val="0"/>
                        </a:spcBef>
                        <a:spcAft>
                          <a:spcPts val="0"/>
                        </a:spcAft>
                      </a:pPr>
                      <a:r>
                        <a:rPr lang="en-US" sz="1400">
                          <a:effectLst/>
                        </a:rPr>
                        <a:t>Measure Name and NQF #</a:t>
                      </a:r>
                      <a:endParaRPr lang="en-US" sz="1400">
                        <a:effectLst/>
                        <a:latin typeface="+mj-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50516588"/>
                  </a:ext>
                </a:extLst>
              </a:tr>
              <a:tr h="451723">
                <a:tc>
                  <a:txBody>
                    <a:bodyPr/>
                    <a:lstStyle/>
                    <a:p>
                      <a:pPr marL="0" marR="0" algn="ctr">
                        <a:lnSpc>
                          <a:spcPct val="107000"/>
                        </a:lnSpc>
                        <a:spcBef>
                          <a:spcPts val="0"/>
                        </a:spcBef>
                        <a:spcAft>
                          <a:spcPts val="0"/>
                        </a:spcAft>
                      </a:pPr>
                      <a:r>
                        <a:rPr lang="en-US" sz="1300">
                          <a:effectLst/>
                        </a:rPr>
                        <a:t>BH1</a:t>
                      </a:r>
                      <a:endParaRPr lang="en-US" sz="1300">
                        <a:effectLst/>
                        <a:latin typeface="+mj-lt"/>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algn="l">
                        <a:lnSpc>
                          <a:spcPct val="107000"/>
                        </a:lnSpc>
                        <a:spcBef>
                          <a:spcPts val="0"/>
                        </a:spcBef>
                        <a:spcAft>
                          <a:spcPts val="0"/>
                        </a:spcAft>
                      </a:pPr>
                      <a:r>
                        <a:rPr lang="en-US" sz="1300">
                          <a:effectLst/>
                          <a:latin typeface="+mj-lt"/>
                          <a:ea typeface="Calibri" panose="020F0502020204030204" pitchFamily="34" charset="0"/>
                          <a:cs typeface="Times New Roman" panose="02020603050405020304" pitchFamily="18" charset="0"/>
                        </a:rPr>
                        <a:t>MMIS (Claims)</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nSpc>
                          <a:spcPct val="107000"/>
                        </a:lnSpc>
                        <a:spcBef>
                          <a:spcPts val="0"/>
                        </a:spcBef>
                        <a:spcAft>
                          <a:spcPts val="0"/>
                        </a:spcAft>
                      </a:pPr>
                      <a:r>
                        <a:rPr lang="en-US" sz="1300" kern="1200">
                          <a:solidFill>
                            <a:schemeClr val="tx1"/>
                          </a:solidFill>
                          <a:effectLst/>
                          <a:latin typeface="+mj-lt"/>
                          <a:ea typeface="Calibri" panose="020F0502020204030204" pitchFamily="34" charset="0"/>
                          <a:cs typeface="Times New Roman" panose="02020603050405020304" pitchFamily="18" charset="0"/>
                        </a:rPr>
                        <a:t>30 Day All-Cause Unplanned Readmission Following Psychiatric Inpatient Hospitalization- NQF #2860</a:t>
                      </a: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3411747379"/>
                  </a:ext>
                </a:extLst>
              </a:tr>
              <a:tr h="451723">
                <a:tc>
                  <a:txBody>
                    <a:bodyPr/>
                    <a:lstStyle/>
                    <a:p>
                      <a:pPr marL="0" marR="0" algn="ctr">
                        <a:lnSpc>
                          <a:spcPct val="107000"/>
                        </a:lnSpc>
                        <a:spcBef>
                          <a:spcPts val="0"/>
                        </a:spcBef>
                        <a:spcAft>
                          <a:spcPts val="0"/>
                        </a:spcAft>
                      </a:pPr>
                      <a:r>
                        <a:rPr lang="en-US" sz="1300">
                          <a:effectLst/>
                        </a:rPr>
                        <a:t>BH2</a:t>
                      </a:r>
                      <a:endParaRPr lang="en-US" sz="1300">
                        <a:effectLst/>
                        <a:latin typeface="+mj-lt"/>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lvl="0" indent="0" algn="l" defTabSz="914332" rtl="0" eaLnBrk="1" fontAlgn="auto"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a:ln>
                            <a:noFill/>
                          </a:ln>
                          <a:solidFill>
                            <a:srgbClr val="3B3B3B"/>
                          </a:solidFill>
                          <a:effectLst/>
                          <a:uLnTx/>
                          <a:uFillTx/>
                          <a:latin typeface="Arial" panose="020B0604020202020204"/>
                          <a:ea typeface="Calibri" panose="020F0502020204030204" pitchFamily="34" charset="0"/>
                          <a:cs typeface="Times New Roman" panose="02020603050405020304" pitchFamily="18" charset="0"/>
                        </a:rPr>
                        <a:t>MMIS (Claims)</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nSpc>
                          <a:spcPct val="107000"/>
                        </a:lnSpc>
                        <a:spcBef>
                          <a:spcPts val="0"/>
                        </a:spcBef>
                        <a:spcAft>
                          <a:spcPts val="0"/>
                        </a:spcAft>
                      </a:pPr>
                      <a:r>
                        <a:rPr lang="en-US" sz="1300" kern="1200">
                          <a:solidFill>
                            <a:schemeClr val="tx1"/>
                          </a:solidFill>
                          <a:effectLst/>
                          <a:latin typeface="+mj-lt"/>
                          <a:ea typeface="Calibri" panose="020F0502020204030204" pitchFamily="34" charset="0"/>
                          <a:cs typeface="Times New Roman" panose="02020603050405020304" pitchFamily="18" charset="0"/>
                        </a:rPr>
                        <a:t>Follow-Up After Hospitalization for Mental Illness –30-days Post Discharge- NQF #0576</a:t>
                      </a: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3716157106"/>
                  </a:ext>
                </a:extLst>
              </a:tr>
              <a:tr h="243925">
                <a:tc>
                  <a:txBody>
                    <a:bodyPr/>
                    <a:lstStyle/>
                    <a:p>
                      <a:pPr marL="0" marR="0" algn="ctr">
                        <a:lnSpc>
                          <a:spcPct val="107000"/>
                        </a:lnSpc>
                        <a:spcBef>
                          <a:spcPts val="0"/>
                        </a:spcBef>
                        <a:spcAft>
                          <a:spcPts val="0"/>
                        </a:spcAft>
                      </a:pPr>
                      <a:r>
                        <a:rPr lang="en-US" sz="1300">
                          <a:effectLst/>
                        </a:rPr>
                        <a:t>BH3</a:t>
                      </a:r>
                      <a:endParaRPr lang="en-US" sz="1300">
                        <a:effectLst/>
                        <a:latin typeface="+mj-lt"/>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lvl="0" indent="0" algn="l" defTabSz="914332" rtl="0" eaLnBrk="1" fontAlgn="auto"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a:ln>
                            <a:noFill/>
                          </a:ln>
                          <a:solidFill>
                            <a:srgbClr val="3B3B3B"/>
                          </a:solidFill>
                          <a:effectLst/>
                          <a:uLnTx/>
                          <a:uFillTx/>
                          <a:latin typeface="Arial" panose="020B0604020202020204"/>
                          <a:ea typeface="Calibri" panose="020F0502020204030204" pitchFamily="34" charset="0"/>
                          <a:cs typeface="Times New Roman" panose="02020603050405020304" pitchFamily="18" charset="0"/>
                        </a:rPr>
                        <a:t>MMIS (Claims)</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nSpc>
                          <a:spcPct val="107000"/>
                        </a:lnSpc>
                        <a:spcBef>
                          <a:spcPts val="0"/>
                        </a:spcBef>
                        <a:spcAft>
                          <a:spcPts val="0"/>
                        </a:spcAft>
                      </a:pPr>
                      <a:r>
                        <a:rPr lang="en-US" sz="1300" kern="1200">
                          <a:solidFill>
                            <a:schemeClr val="tx1"/>
                          </a:solidFill>
                          <a:effectLst/>
                          <a:latin typeface="+mj-lt"/>
                          <a:ea typeface="Calibri" panose="020F0502020204030204" pitchFamily="34" charset="0"/>
                          <a:cs typeface="Times New Roman" panose="02020603050405020304" pitchFamily="18" charset="0"/>
                        </a:rPr>
                        <a:t>Follow-Up After Emergency Department Visit for Alcohol and Other Drug Abuse or Dependence (30 day) – NQF #3488</a:t>
                      </a: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2461636930"/>
                  </a:ext>
                </a:extLst>
              </a:tr>
              <a:tr h="451723">
                <a:tc>
                  <a:txBody>
                    <a:bodyPr/>
                    <a:lstStyle/>
                    <a:p>
                      <a:pPr marL="0" marR="0" algn="ctr">
                        <a:lnSpc>
                          <a:spcPct val="107000"/>
                        </a:lnSpc>
                        <a:spcBef>
                          <a:spcPts val="0"/>
                        </a:spcBef>
                        <a:spcAft>
                          <a:spcPts val="0"/>
                        </a:spcAft>
                      </a:pPr>
                      <a:r>
                        <a:rPr lang="en-US" sz="1300">
                          <a:effectLst/>
                        </a:rPr>
                        <a:t>BH4</a:t>
                      </a:r>
                      <a:endParaRPr lang="en-US" sz="1300">
                        <a:effectLst/>
                        <a:latin typeface="+mj-lt"/>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lvl="0" indent="0" algn="l" defTabSz="914332" rtl="0" eaLnBrk="1" fontAlgn="auto"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a:ln>
                            <a:noFill/>
                          </a:ln>
                          <a:solidFill>
                            <a:srgbClr val="3B3B3B"/>
                          </a:solidFill>
                          <a:effectLst/>
                          <a:uLnTx/>
                          <a:uFillTx/>
                          <a:latin typeface="Arial" panose="020B0604020202020204"/>
                          <a:ea typeface="Calibri" panose="020F0502020204030204" pitchFamily="34" charset="0"/>
                          <a:cs typeface="Times New Roman" panose="02020603050405020304" pitchFamily="18" charset="0"/>
                        </a:rPr>
                        <a:t>MMIS (Claims)</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kern="1200">
                          <a:solidFill>
                            <a:schemeClr val="tx1"/>
                          </a:solidFill>
                          <a:effectLst/>
                          <a:latin typeface="+mj-lt"/>
                          <a:ea typeface="Calibri" panose="020F0502020204030204" pitchFamily="34" charset="0"/>
                          <a:cs typeface="Times New Roman" panose="02020603050405020304" pitchFamily="18" charset="0"/>
                        </a:rPr>
                        <a:t>Follow-Up After Emergency Department Visit for Mental Illness (30 day)– NQF #3489</a:t>
                      </a:r>
                    </a:p>
                  </a:txBody>
                  <a:tcPr marL="68580" marR="68580" marT="0" marB="0"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77273562"/>
                  </a:ext>
                </a:extLst>
              </a:tr>
              <a:tr h="451723">
                <a:tc>
                  <a:txBody>
                    <a:bodyPr/>
                    <a:lstStyle/>
                    <a:p>
                      <a:pPr marL="0" marR="0" algn="ctr">
                        <a:lnSpc>
                          <a:spcPct val="107000"/>
                        </a:lnSpc>
                        <a:spcBef>
                          <a:spcPts val="0"/>
                        </a:spcBef>
                        <a:spcAft>
                          <a:spcPts val="0"/>
                        </a:spcAft>
                      </a:pPr>
                      <a:r>
                        <a:rPr lang="en-US" sz="1300">
                          <a:effectLst/>
                        </a:rPr>
                        <a:t>BH5</a:t>
                      </a:r>
                      <a:endParaRPr lang="en-US" sz="1300">
                        <a:effectLst/>
                        <a:latin typeface="+mj-lt"/>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lvl="0" indent="0" algn="l" defTabSz="914332" rtl="0" eaLnBrk="1" fontAlgn="auto"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a:ln>
                            <a:noFill/>
                          </a:ln>
                          <a:solidFill>
                            <a:srgbClr val="3B3B3B"/>
                          </a:solidFill>
                          <a:effectLst/>
                          <a:uLnTx/>
                          <a:uFillTx/>
                          <a:latin typeface="Arial" panose="020B0604020202020204"/>
                          <a:ea typeface="Calibri" panose="020F0502020204030204" pitchFamily="34" charset="0"/>
                          <a:cs typeface="Times New Roman" panose="02020603050405020304" pitchFamily="18" charset="0"/>
                        </a:rPr>
                        <a:t>MMIS (Claims)</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a:lnSpc>
                          <a:spcPct val="107000"/>
                        </a:lnSpc>
                        <a:spcBef>
                          <a:spcPts val="0"/>
                        </a:spcBef>
                        <a:spcAft>
                          <a:spcPts val="0"/>
                        </a:spcAft>
                      </a:pPr>
                      <a:r>
                        <a:rPr lang="en-US" sz="1300" kern="1200">
                          <a:solidFill>
                            <a:schemeClr val="tx1"/>
                          </a:solidFill>
                          <a:effectLst/>
                          <a:latin typeface="+mj-lt"/>
                          <a:ea typeface="Calibri" panose="020F0502020204030204" pitchFamily="34" charset="0"/>
                          <a:cs typeface="Times New Roman" panose="02020603050405020304" pitchFamily="18" charset="0"/>
                        </a:rPr>
                        <a:t>Initiation of Alcohol and Other Drug Abuse or Dependence Treatment – NQF #0004</a:t>
                      </a:r>
                    </a:p>
                  </a:txBody>
                  <a:tcPr marL="68580" marR="68580" marT="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201170919"/>
                  </a:ext>
                </a:extLst>
              </a:tr>
              <a:tr h="451723">
                <a:tc>
                  <a:txBody>
                    <a:bodyPr/>
                    <a:lstStyle/>
                    <a:p>
                      <a:pPr marL="0" marR="0" algn="ctr">
                        <a:lnSpc>
                          <a:spcPct val="107000"/>
                        </a:lnSpc>
                        <a:spcBef>
                          <a:spcPts val="0"/>
                        </a:spcBef>
                        <a:spcAft>
                          <a:spcPts val="0"/>
                        </a:spcAft>
                      </a:pPr>
                      <a:r>
                        <a:rPr lang="en-US" sz="1300">
                          <a:effectLst/>
                        </a:rPr>
                        <a:t>BH6</a:t>
                      </a:r>
                      <a:endParaRPr lang="en-US" sz="1300">
                        <a:effectLst/>
                        <a:latin typeface="+mj-lt"/>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lvl="0" indent="0" algn="l" defTabSz="914332" rtl="0" eaLnBrk="1" fontAlgn="auto"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a:ln>
                            <a:noFill/>
                          </a:ln>
                          <a:solidFill>
                            <a:srgbClr val="3B3B3B"/>
                          </a:solidFill>
                          <a:effectLst/>
                          <a:uLnTx/>
                          <a:uFillTx/>
                          <a:latin typeface="Arial" panose="020B0604020202020204"/>
                          <a:ea typeface="Calibri" panose="020F0502020204030204" pitchFamily="34" charset="0"/>
                          <a:cs typeface="Times New Roman" panose="02020603050405020304" pitchFamily="18" charset="0"/>
                        </a:rPr>
                        <a:t>MMIS (Claims)</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nSpc>
                          <a:spcPct val="107000"/>
                        </a:lnSpc>
                        <a:spcBef>
                          <a:spcPts val="0"/>
                        </a:spcBef>
                        <a:spcAft>
                          <a:spcPts val="0"/>
                        </a:spcAft>
                      </a:pPr>
                      <a:r>
                        <a:rPr lang="en-US" sz="1300" kern="1200">
                          <a:solidFill>
                            <a:schemeClr val="tx1"/>
                          </a:solidFill>
                          <a:effectLst/>
                          <a:latin typeface="+mj-lt"/>
                          <a:ea typeface="Calibri" panose="020F0502020204030204" pitchFamily="34" charset="0"/>
                          <a:cs typeface="Times New Roman" panose="02020603050405020304" pitchFamily="18" charset="0"/>
                        </a:rPr>
                        <a:t>Engagement of Alcohol and Other Drug Abuse or Dependence Treatment - NQF #0004</a:t>
                      </a: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2172248778"/>
                  </a:ext>
                </a:extLst>
              </a:tr>
              <a:tr h="243925">
                <a:tc>
                  <a:txBody>
                    <a:bodyPr/>
                    <a:lstStyle/>
                    <a:p>
                      <a:pPr marL="0" marR="0" algn="ctr">
                        <a:lnSpc>
                          <a:spcPct val="107000"/>
                        </a:lnSpc>
                        <a:spcBef>
                          <a:spcPts val="0"/>
                        </a:spcBef>
                        <a:spcAft>
                          <a:spcPts val="0"/>
                        </a:spcAft>
                      </a:pPr>
                      <a:r>
                        <a:rPr lang="en-US" sz="1300">
                          <a:effectLst/>
                        </a:rPr>
                        <a:t>BH7</a:t>
                      </a:r>
                      <a:endParaRPr lang="en-US" sz="1300">
                        <a:effectLst/>
                        <a:latin typeface="+mj-lt"/>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lvl="0" indent="0" algn="l" defTabSz="914332" rtl="0" eaLnBrk="1" fontAlgn="auto"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a:ln>
                            <a:noFill/>
                          </a:ln>
                          <a:solidFill>
                            <a:srgbClr val="3B3B3B"/>
                          </a:solidFill>
                          <a:effectLst/>
                          <a:uLnTx/>
                          <a:uFillTx/>
                          <a:latin typeface="Arial" panose="020B0604020202020204"/>
                          <a:ea typeface="Calibri" panose="020F0502020204030204" pitchFamily="34" charset="0"/>
                          <a:cs typeface="Times New Roman" panose="02020603050405020304" pitchFamily="18" charset="0"/>
                        </a:rPr>
                        <a:t>MMIS (Claims)</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nSpc>
                          <a:spcPct val="107000"/>
                        </a:lnSpc>
                        <a:spcBef>
                          <a:spcPts val="0"/>
                        </a:spcBef>
                        <a:spcAft>
                          <a:spcPts val="0"/>
                        </a:spcAft>
                      </a:pPr>
                      <a:r>
                        <a:rPr lang="en-US" sz="1300" kern="1200">
                          <a:solidFill>
                            <a:schemeClr val="tx1"/>
                          </a:solidFill>
                          <a:effectLst/>
                          <a:latin typeface="+mj-lt"/>
                          <a:ea typeface="Calibri" panose="020F0502020204030204" pitchFamily="34" charset="0"/>
                          <a:cs typeface="Times New Roman" panose="02020603050405020304" pitchFamily="18" charset="0"/>
                        </a:rPr>
                        <a:t>Preventative Care and Screening: Screening for Depression and Follow-Up – NQF #0418</a:t>
                      </a: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394782568"/>
                  </a:ext>
                </a:extLst>
              </a:tr>
              <a:tr h="451723">
                <a:tc>
                  <a:txBody>
                    <a:bodyPr/>
                    <a:lstStyle/>
                    <a:p>
                      <a:pPr marL="0" marR="0" algn="ctr">
                        <a:lnSpc>
                          <a:spcPct val="107000"/>
                        </a:lnSpc>
                        <a:spcBef>
                          <a:spcPts val="0"/>
                        </a:spcBef>
                        <a:spcAft>
                          <a:spcPts val="0"/>
                        </a:spcAft>
                      </a:pPr>
                      <a:r>
                        <a:rPr lang="en-US" sz="1300">
                          <a:effectLst/>
                        </a:rPr>
                        <a:t>BH8</a:t>
                      </a:r>
                      <a:endParaRPr lang="en-US" sz="1300">
                        <a:effectLst/>
                        <a:latin typeface="+mj-lt"/>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lvl="0" indent="0" algn="l" defTabSz="914332" rtl="0" eaLnBrk="1" fontAlgn="auto"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a:ln>
                            <a:noFill/>
                          </a:ln>
                          <a:solidFill>
                            <a:srgbClr val="3B3B3B"/>
                          </a:solidFill>
                          <a:effectLst/>
                          <a:uLnTx/>
                          <a:uFillTx/>
                          <a:latin typeface="Arial" panose="020B0604020202020204"/>
                          <a:ea typeface="Calibri" panose="020F0502020204030204" pitchFamily="34" charset="0"/>
                          <a:cs typeface="Times New Roman" panose="02020603050405020304" pitchFamily="18" charset="0"/>
                        </a:rPr>
                        <a:t>MMIS (Claims)</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nSpc>
                          <a:spcPct val="107000"/>
                        </a:lnSpc>
                        <a:spcBef>
                          <a:spcPts val="0"/>
                        </a:spcBef>
                        <a:spcAft>
                          <a:spcPts val="0"/>
                        </a:spcAft>
                      </a:pPr>
                      <a:r>
                        <a:rPr lang="en-US" sz="1300" kern="1200">
                          <a:solidFill>
                            <a:schemeClr val="tx1"/>
                          </a:solidFill>
                          <a:effectLst/>
                          <a:latin typeface="+mj-lt"/>
                          <a:ea typeface="Calibri" panose="020F0502020204030204" pitchFamily="34" charset="0"/>
                          <a:cs typeface="Times New Roman" panose="02020603050405020304" pitchFamily="18" charset="0"/>
                        </a:rPr>
                        <a:t>Substance Use Screening and Intervention Composite – NQF #2597</a:t>
                      </a: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3639604879"/>
                  </a:ext>
                </a:extLst>
              </a:tr>
              <a:tr h="243925">
                <a:tc>
                  <a:txBody>
                    <a:bodyPr/>
                    <a:lstStyle/>
                    <a:p>
                      <a:pPr marL="0" marR="0" algn="ctr">
                        <a:lnSpc>
                          <a:spcPct val="107000"/>
                        </a:lnSpc>
                        <a:spcBef>
                          <a:spcPts val="0"/>
                        </a:spcBef>
                        <a:spcAft>
                          <a:spcPts val="0"/>
                        </a:spcAft>
                      </a:pPr>
                      <a:r>
                        <a:rPr lang="en-US" sz="1300">
                          <a:effectLst/>
                        </a:rPr>
                        <a:t>BH9</a:t>
                      </a:r>
                      <a:endParaRPr lang="en-US" sz="1300">
                        <a:effectLst/>
                        <a:latin typeface="+mj-lt"/>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accent2"/>
                      </a:solidFill>
                      <a:prstDash val="solid"/>
                      <a:round/>
                      <a:headEnd type="none" w="med" len="med"/>
                      <a:tailEnd type="none" w="med" len="med"/>
                    </a:lnR>
                  </a:tcPr>
                </a:tc>
                <a:tc>
                  <a:txBody>
                    <a:bodyPr/>
                    <a:lstStyle/>
                    <a:p>
                      <a:pPr marL="0" marR="0" algn="l">
                        <a:lnSpc>
                          <a:spcPct val="107000"/>
                        </a:lnSpc>
                        <a:spcBef>
                          <a:spcPts val="0"/>
                        </a:spcBef>
                        <a:spcAft>
                          <a:spcPts val="0"/>
                        </a:spcAft>
                      </a:pPr>
                      <a:r>
                        <a:rPr lang="en-US" sz="1300">
                          <a:effectLst/>
                          <a:latin typeface="+mj-lt"/>
                          <a:ea typeface="Calibri" panose="020F0502020204030204" pitchFamily="34" charset="0"/>
                          <a:cs typeface="Times New Roman" panose="02020603050405020304" pitchFamily="18" charset="0"/>
                        </a:rPr>
                        <a:t>Chart/EHR</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nSpc>
                          <a:spcPct val="107000"/>
                        </a:lnSpc>
                        <a:spcBef>
                          <a:spcPts val="0"/>
                        </a:spcBef>
                        <a:spcAft>
                          <a:spcPts val="0"/>
                        </a:spcAft>
                      </a:pPr>
                      <a:r>
                        <a:rPr lang="en-US" sz="1300" kern="1200">
                          <a:solidFill>
                            <a:schemeClr val="tx1"/>
                          </a:solidFill>
                          <a:effectLst/>
                          <a:latin typeface="+mj-lt"/>
                          <a:ea typeface="Calibri" panose="020F0502020204030204" pitchFamily="34" charset="0"/>
                          <a:cs typeface="Times New Roman" panose="02020603050405020304" pitchFamily="18" charset="0"/>
                        </a:rPr>
                        <a:t>Timely Transmission of the Transition Record- NQF #0648</a:t>
                      </a: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106119637"/>
                  </a:ext>
                </a:extLst>
              </a:tr>
              <a:tr h="294877">
                <a:tc>
                  <a:txBody>
                    <a:bodyPr/>
                    <a:lstStyle/>
                    <a:p>
                      <a:pPr algn="ctr"/>
                      <a:r>
                        <a:rPr lang="en-US" sz="1300"/>
                        <a:t>BH10</a:t>
                      </a:r>
                      <a:endParaRPr lang="en-US" sz="1300">
                        <a:latin typeface="+mj-lt"/>
                      </a:endParaRPr>
                    </a:p>
                  </a:txBody>
                  <a:tcPr marL="68580" marR="68580" marT="34290" marB="34290">
                    <a:lnR w="12700" cap="flat" cmpd="sng" algn="ctr">
                      <a:solidFill>
                        <a:schemeClr val="accent2"/>
                      </a:solidFill>
                      <a:prstDash val="solid"/>
                      <a:round/>
                      <a:headEnd type="none" w="med" len="med"/>
                      <a:tailEnd type="none" w="med" len="med"/>
                    </a:lnR>
                    <a:solidFill>
                      <a:schemeClr val="bg1">
                        <a:lumMod val="75000"/>
                      </a:schemeClr>
                    </a:solidFill>
                  </a:tcPr>
                </a:tc>
                <a:tc>
                  <a:txBody>
                    <a:bodyPr/>
                    <a:lstStyle/>
                    <a:p>
                      <a:pPr marL="0" marR="0">
                        <a:lnSpc>
                          <a:spcPct val="107000"/>
                        </a:lnSpc>
                        <a:spcBef>
                          <a:spcPts val="0"/>
                        </a:spcBef>
                        <a:spcAft>
                          <a:spcPts val="0"/>
                        </a:spcAft>
                      </a:pPr>
                      <a:r>
                        <a:rPr lang="en-US" sz="1300">
                          <a:effectLst/>
                          <a:latin typeface="+mj-lt"/>
                          <a:ea typeface="Calibri" panose="020F0502020204030204" pitchFamily="34" charset="0"/>
                          <a:cs typeface="Times New Roman" panose="02020603050405020304" pitchFamily="18" charset="0"/>
                        </a:rPr>
                        <a:t>Instrument</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bg1">
                        <a:lumMod val="75000"/>
                      </a:schemeClr>
                    </a:solidFill>
                  </a:tcPr>
                </a:tc>
                <a:tc>
                  <a:txBody>
                    <a:bodyPr/>
                    <a:lstStyle/>
                    <a:p>
                      <a:pPr marL="0" marR="0">
                        <a:lnSpc>
                          <a:spcPct val="107000"/>
                        </a:lnSpc>
                        <a:spcBef>
                          <a:spcPts val="0"/>
                        </a:spcBef>
                        <a:spcAft>
                          <a:spcPts val="0"/>
                        </a:spcAft>
                      </a:pPr>
                      <a:r>
                        <a:rPr lang="en-US" sz="1300"/>
                        <a:t>3-Item Care Transitions Measure (CTM-3)</a:t>
                      </a:r>
                      <a:endParaRPr lang="en-US" sz="1300">
                        <a:effectLst/>
                        <a:latin typeface="+mj-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accent2"/>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4055027111"/>
                  </a:ext>
                </a:extLst>
              </a:tr>
              <a:tr h="294877">
                <a:tc>
                  <a:txBody>
                    <a:bodyPr/>
                    <a:lstStyle/>
                    <a:p>
                      <a:pPr algn="ctr"/>
                      <a:r>
                        <a:rPr lang="en-US" sz="1300"/>
                        <a:t>BH11</a:t>
                      </a:r>
                      <a:endParaRPr lang="en-US" sz="1300">
                        <a:latin typeface="+mj-lt"/>
                      </a:endParaRPr>
                    </a:p>
                  </a:txBody>
                  <a:tcPr marL="68580" marR="68580" marT="34290" marB="34290">
                    <a:lnR w="12700" cap="flat" cmpd="sng" algn="ctr">
                      <a:solidFill>
                        <a:schemeClr val="accent2"/>
                      </a:solidFill>
                      <a:prstDash val="solid"/>
                      <a:round/>
                      <a:headEnd type="none" w="med" len="med"/>
                      <a:tailEnd type="none" w="med" len="med"/>
                    </a:lnR>
                    <a:solidFill>
                      <a:schemeClr val="bg1">
                        <a:lumMod val="75000"/>
                      </a:schemeClr>
                    </a:solidFill>
                  </a:tcPr>
                </a:tc>
                <a:tc>
                  <a:txBody>
                    <a:bodyPr/>
                    <a:lstStyle/>
                    <a:p>
                      <a:pPr marL="0" marR="0">
                        <a:lnSpc>
                          <a:spcPct val="107000"/>
                        </a:lnSpc>
                        <a:spcBef>
                          <a:spcPts val="0"/>
                        </a:spcBef>
                        <a:spcAft>
                          <a:spcPts val="0"/>
                        </a:spcAft>
                      </a:pPr>
                      <a:r>
                        <a:rPr lang="en-US" sz="1300">
                          <a:effectLst/>
                          <a:latin typeface="+mj-lt"/>
                          <a:ea typeface="Calibri" panose="020F0502020204030204" pitchFamily="34" charset="0"/>
                          <a:cs typeface="Times New Roman" panose="02020603050405020304" pitchFamily="18" charset="0"/>
                        </a:rPr>
                        <a:t>Instrument</a:t>
                      </a: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bg1">
                        <a:lumMod val="75000"/>
                      </a:schemeClr>
                    </a:solidFill>
                  </a:tcPr>
                </a:tc>
                <a:tc>
                  <a:txBody>
                    <a:bodyPr/>
                    <a:lstStyle/>
                    <a:p>
                      <a:pPr marL="0" marR="0">
                        <a:lnSpc>
                          <a:spcPct val="107000"/>
                        </a:lnSpc>
                        <a:spcBef>
                          <a:spcPts val="0"/>
                        </a:spcBef>
                        <a:spcAft>
                          <a:spcPts val="0"/>
                        </a:spcAft>
                      </a:pPr>
                      <a:r>
                        <a:rPr lang="en-US" sz="1300"/>
                        <a:t>Use of a Standardized Screening Tool for Social Determinants of Health</a:t>
                      </a:r>
                      <a:endParaRPr lang="en-US" sz="1300">
                        <a:effectLst/>
                        <a:latin typeface="+mj-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accent2"/>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1822748164"/>
                  </a:ext>
                </a:extLst>
              </a:tr>
              <a:tr h="294877">
                <a:tc>
                  <a:txBody>
                    <a:bodyPr/>
                    <a:lstStyle/>
                    <a:p>
                      <a:pPr algn="ctr"/>
                      <a:r>
                        <a:rPr lang="en-US" sz="1300">
                          <a:latin typeface="+mj-lt"/>
                        </a:rPr>
                        <a:t>BH12</a:t>
                      </a:r>
                    </a:p>
                  </a:txBody>
                  <a:tcPr marL="68580" marR="68580" marT="34290" marB="34290">
                    <a:lnR w="12700" cap="flat" cmpd="sng" algn="ctr">
                      <a:solidFill>
                        <a:schemeClr val="accent2"/>
                      </a:solidFill>
                      <a:prstDash val="solid"/>
                      <a:round/>
                      <a:headEnd type="none" w="med" len="med"/>
                      <a:tailEnd type="none" w="med" len="med"/>
                    </a:lnR>
                    <a:solidFill>
                      <a:schemeClr val="bg1">
                        <a:lumMod val="75000"/>
                      </a:schemeClr>
                    </a:solidFill>
                  </a:tcPr>
                </a:tc>
                <a:tc>
                  <a:txBody>
                    <a:bodyPr/>
                    <a:lstStyle/>
                    <a:p>
                      <a:pPr marL="0" marR="0">
                        <a:lnSpc>
                          <a:spcPct val="107000"/>
                        </a:lnSpc>
                        <a:spcBef>
                          <a:spcPts val="0"/>
                        </a:spcBef>
                        <a:spcAft>
                          <a:spcPts val="0"/>
                        </a:spcAft>
                      </a:pPr>
                      <a:endParaRPr lang="en-US" sz="1300">
                        <a:effectLst/>
                        <a:latin typeface="+mj-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bg1">
                        <a:lumMod val="75000"/>
                      </a:schemeClr>
                    </a:solidFill>
                  </a:tcPr>
                </a:tc>
                <a:tc>
                  <a:txBody>
                    <a:bodyPr/>
                    <a:lstStyle/>
                    <a:p>
                      <a:pPr marL="0" marR="0">
                        <a:lnSpc>
                          <a:spcPct val="107000"/>
                        </a:lnSpc>
                        <a:spcBef>
                          <a:spcPts val="0"/>
                        </a:spcBef>
                        <a:spcAft>
                          <a:spcPts val="0"/>
                        </a:spcAft>
                      </a:pPr>
                      <a:r>
                        <a:rPr lang="en-US" sz="1400"/>
                        <a:t>Reducing Disparities and Improving Patient Experience Through Targeted Training</a:t>
                      </a:r>
                      <a:endParaRPr lang="en-US" sz="1300">
                        <a:effectLst/>
                        <a:latin typeface="+mj-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accent2"/>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3989074498"/>
                  </a:ext>
                </a:extLst>
              </a:tr>
            </a:tbl>
          </a:graphicData>
        </a:graphic>
      </p:graphicFrame>
      <p:sp>
        <p:nvSpPr>
          <p:cNvPr id="4" name="Footer Placeholder 3">
            <a:extLst>
              <a:ext uri="{FF2B5EF4-FFF2-40B4-BE49-F238E27FC236}">
                <a16:creationId xmlns:a16="http://schemas.microsoft.com/office/drawing/2014/main" id="{842B81DB-EC84-4414-8F79-0151B78C7978}"/>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1"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rPr>
              <a:t>Prepared by Public Consulting Group</a:t>
            </a:r>
          </a:p>
        </p:txBody>
      </p:sp>
      <p:sp>
        <p:nvSpPr>
          <p:cNvPr id="5" name="Slide Number Placeholder 4">
            <a:extLst>
              <a:ext uri="{FF2B5EF4-FFF2-40B4-BE49-F238E27FC236}">
                <a16:creationId xmlns:a16="http://schemas.microsoft.com/office/drawing/2014/main" id="{1EC9A5EA-7E71-4D4B-8BBE-534E1E7B742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A774AA6-F414-4EAB-B971-BC2BDCB0FD3E}" type="slidenum">
              <a:rPr kumimoji="0" lang="en-US" sz="900" b="0" i="0" u="none" strike="noStrike" kern="1200" cap="none" spc="51" normalizeH="0" baseline="0" noProof="0" smtClean="0">
                <a:ln>
                  <a:noFill/>
                </a:ln>
                <a:solidFill>
                  <a:srgbClr val="FFFFFF">
                    <a:lumMod val="75000"/>
                  </a:srgb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51"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A699D6F-C5C3-4C4A-A8D7-85F7B1F94C2C}"/>
              </a:ext>
            </a:extLst>
          </p:cNvPr>
          <p:cNvSpPr txBox="1"/>
          <p:nvPr/>
        </p:nvSpPr>
        <p:spPr>
          <a:xfrm>
            <a:off x="2368041" y="6497920"/>
            <a:ext cx="742240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3B3B3B"/>
                </a:solidFill>
                <a:effectLst/>
                <a:uLnTx/>
                <a:uFillTx/>
                <a:latin typeface="Arial" panose="020B0604020202020204"/>
                <a:ea typeface="+mn-ea"/>
                <a:cs typeface="+mn-cs"/>
              </a:rPr>
              <a:t>NOTES: Measures BH10,11, 12 must be submitted by the hospital to receive funding, but performance on these measures will not drive payment.</a:t>
            </a:r>
          </a:p>
        </p:txBody>
      </p:sp>
    </p:spTree>
    <p:extLst>
      <p:ext uri="{BB962C8B-B14F-4D97-AF65-F5344CB8AC3E}">
        <p14:creationId xmlns:p14="http://schemas.microsoft.com/office/powerpoint/2010/main" val="2394179877"/>
      </p:ext>
    </p:extLst>
  </p:cSld>
  <p:clrMapOvr>
    <a:masterClrMapping/>
  </p:clrMapOvr>
</p:sld>
</file>

<file path=ppt/theme/theme1.xml><?xml version="1.0" encoding="utf-8"?>
<a:theme xmlns:a="http://schemas.openxmlformats.org/drawingml/2006/main" name="NJDOH">
  <a:themeElements>
    <a:clrScheme name="NJ DOH - Complete">
      <a:dk1>
        <a:sysClr val="windowText" lastClr="000000"/>
      </a:dk1>
      <a:lt1>
        <a:sysClr val="window" lastClr="FFFFFF"/>
      </a:lt1>
      <a:dk2>
        <a:srgbClr val="44546A"/>
      </a:dk2>
      <a:lt2>
        <a:srgbClr val="E7E6E6"/>
      </a:lt2>
      <a:accent1>
        <a:srgbClr val="0082C8"/>
      </a:accent1>
      <a:accent2>
        <a:srgbClr val="00A261"/>
      </a:accent2>
      <a:accent3>
        <a:srgbClr val="F1AB65"/>
      </a:accent3>
      <a:accent4>
        <a:srgbClr val="FFFFFF"/>
      </a:accent4>
      <a:accent5>
        <a:srgbClr val="0B3677"/>
      </a:accent5>
      <a:accent6>
        <a:srgbClr val="00CC66"/>
      </a:accent6>
      <a:hlink>
        <a:srgbClr val="0082C8"/>
      </a:hlink>
      <a:folHlink>
        <a:srgbClr val="00A2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H" id="{E2FAEE16-FB1D-4DDE-8402-8B45A7AB2361}" vid="{0F2FE923-E61E-496E-8028-2A0C6D0A21B9}"/>
    </a:ext>
  </a:extLst>
</a:theme>
</file>

<file path=ppt/theme/theme2.xml><?xml version="1.0" encoding="utf-8"?>
<a:theme xmlns:a="http://schemas.openxmlformats.org/drawingml/2006/main" name="Office Theme">
  <a:themeElements>
    <a:clrScheme name="PCG Test">
      <a:dk1>
        <a:srgbClr val="3B3B3B"/>
      </a:dk1>
      <a:lt1>
        <a:srgbClr val="FFFFFF"/>
      </a:lt1>
      <a:dk2>
        <a:srgbClr val="051B3B"/>
      </a:dk2>
      <a:lt2>
        <a:srgbClr val="FFFFFF"/>
      </a:lt2>
      <a:accent1>
        <a:srgbClr val="0B3677"/>
      </a:accent1>
      <a:accent2>
        <a:srgbClr val="00A0CA"/>
      </a:accent2>
      <a:accent3>
        <a:srgbClr val="FAB81F"/>
      </a:accent3>
      <a:accent4>
        <a:srgbClr val="A11B7E"/>
      </a:accent4>
      <a:accent5>
        <a:srgbClr val="EE2346"/>
      </a:accent5>
      <a:accent6>
        <a:srgbClr val="00CC66"/>
      </a:accent6>
      <a:hlink>
        <a:srgbClr val="01C9FF"/>
      </a:hlink>
      <a:folHlink>
        <a:srgbClr val="5A6E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asurement for Improvement V2" id="{854FB7D2-0C39-4791-A2BE-B682D7B0D90D}" vid="{E8C8499C-46B2-4045-8B35-CCD28A1103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7d5b4a6-ac6f-4d3c-8908-b05d4d4d8f1a">
      <Terms xmlns="http://schemas.microsoft.com/office/infopath/2007/PartnerControls"/>
    </lcf76f155ced4ddcb4097134ff3c332f>
    <TaxCatchAll xmlns="2a34c902-2154-461a-9c46-c5861d2f29a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023691C8EFCB4DA8C44AD9ED638754" ma:contentTypeVersion="18" ma:contentTypeDescription="Create a new document." ma:contentTypeScope="" ma:versionID="c517f55dfe631cd0b8fe9fb7d103b89e">
  <xsd:schema xmlns:xsd="http://www.w3.org/2001/XMLSchema" xmlns:xs="http://www.w3.org/2001/XMLSchema" xmlns:p="http://schemas.microsoft.com/office/2006/metadata/properties" xmlns:ns2="17d5b4a6-ac6f-4d3c-8908-b05d4d4d8f1a" xmlns:ns3="2a34c902-2154-461a-9c46-c5861d2f29a0" targetNamespace="http://schemas.microsoft.com/office/2006/metadata/properties" ma:root="true" ma:fieldsID="c1231470ef9e1c5683eab665753d43a5" ns2:_="" ns3:_="">
    <xsd:import namespace="17d5b4a6-ac6f-4d3c-8908-b05d4d4d8f1a"/>
    <xsd:import namespace="2a34c902-2154-461a-9c46-c5861d2f29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d5b4a6-ac6f-4d3c-8908-b05d4d4d8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1819cce-9b07-4761-b149-43b4674005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34c902-2154-461a-9c46-c5861d2f29a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f7ed799-a4dd-4ce8-81f2-e319fd8217da}" ma:internalName="TaxCatchAll" ma:showField="CatchAllData" ma:web="2a34c902-2154-461a-9c46-c5861d2f29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BB7C15-7550-4733-B16F-2E4627C050A9}">
  <ds:schemaRefs>
    <ds:schemaRef ds:uri="17d5b4a6-ac6f-4d3c-8908-b05d4d4d8f1a"/>
    <ds:schemaRef ds:uri="2a34c902-2154-461a-9c46-c5861d2f29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2A78B8B-A246-4917-854A-85F9E155C4E5}">
  <ds:schemaRefs>
    <ds:schemaRef ds:uri="http://schemas.microsoft.com/sharepoint/v3/contenttype/forms"/>
  </ds:schemaRefs>
</ds:datastoreItem>
</file>

<file path=customXml/itemProps3.xml><?xml version="1.0" encoding="utf-8"?>
<ds:datastoreItem xmlns:ds="http://schemas.openxmlformats.org/officeDocument/2006/customXml" ds:itemID="{8FD33B99-B988-4CA1-984D-5B4E1391BFC9}">
  <ds:schemaRefs>
    <ds:schemaRef ds:uri="17d5b4a6-ac6f-4d3c-8908-b05d4d4d8f1a"/>
    <ds:schemaRef ds:uri="2a34c902-2154-461a-9c46-c5861d2f29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4624</Words>
  <Application>Microsoft Office PowerPoint</Application>
  <PresentationFormat>Widescreen</PresentationFormat>
  <Paragraphs>525</Paragraphs>
  <Slides>31</Slides>
  <Notes>31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ＭＳ Ｐゴシック</vt:lpstr>
      <vt:lpstr>Aptos</vt:lpstr>
      <vt:lpstr>Aptos Narrow</vt:lpstr>
      <vt:lpstr>Arial</vt:lpstr>
      <vt:lpstr>Calibri</vt:lpstr>
      <vt:lpstr>IBM Plex Sans</vt:lpstr>
      <vt:lpstr>Open Sans</vt:lpstr>
      <vt:lpstr>Segoe UI</vt:lpstr>
      <vt:lpstr>Symbol</vt:lpstr>
      <vt:lpstr>Times New Roman</vt:lpstr>
      <vt:lpstr>Wingdings</vt:lpstr>
      <vt:lpstr>NJDOH</vt:lpstr>
      <vt:lpstr>Office Theme</vt:lpstr>
      <vt:lpstr>PowerPoint Presentation</vt:lpstr>
      <vt:lpstr>DOH Leadership</vt:lpstr>
      <vt:lpstr>Welcome and Introductions!</vt:lpstr>
      <vt:lpstr>SDOH Advisors and Planners Engaged to Date</vt:lpstr>
      <vt:lpstr>Your hospital is invited to participate in the QIP-NJ SDOH Learning Collaborative!</vt:lpstr>
      <vt:lpstr>POLL 1</vt:lpstr>
      <vt:lpstr>POLL 2</vt:lpstr>
      <vt:lpstr>Quality Improvement Program – New Jersey  DOH Sponsored Medicaid Managed Care Pay for Performance Program Background</vt:lpstr>
      <vt:lpstr>QIP-NJ Behavioral Health Performance Measures</vt:lpstr>
      <vt:lpstr>QIP-NJ Maternal Health Performance Measures</vt:lpstr>
      <vt:lpstr>SDOH is a driver of many QIP-NJ P4P measure outcomes </vt:lpstr>
      <vt:lpstr>A Patient Story</vt:lpstr>
      <vt:lpstr>Needs Assessment Data</vt:lpstr>
      <vt:lpstr>The Need to Address SDOH in QIP-NJ and Beyond</vt:lpstr>
      <vt:lpstr>What Participants Want:  Virtual Format, All Patients, Most Settings</vt:lpstr>
      <vt:lpstr>What Participants Want:  Strategic Partnerships with Community Partners</vt:lpstr>
      <vt:lpstr>What Participants Want:  Variety of Domains with emphasis on Housing, DayHab, SUD Supports, Meals and Transportation</vt:lpstr>
      <vt:lpstr>SDOH Challenges Faced by Hospitals: </vt:lpstr>
      <vt:lpstr>Collaborative Design</vt:lpstr>
      <vt:lpstr>Collaborative Design </vt:lpstr>
      <vt:lpstr>SDOHLC Aim</vt:lpstr>
      <vt:lpstr>Collaborative Measurement Strategy The Approach</vt:lpstr>
      <vt:lpstr>Collaborative Measurement Strategy Measures Under Consideration </vt:lpstr>
      <vt:lpstr>Participation</vt:lpstr>
      <vt:lpstr>SDOH Participation Expectations for Success</vt:lpstr>
      <vt:lpstr>PowerPoint Presentation</vt:lpstr>
      <vt:lpstr>How to Join</vt:lpstr>
      <vt:lpstr>Upcoming Events</vt:lpstr>
      <vt:lpstr>Poll:  Based on the information presented today, how likely are you to join the SDOH LC?</vt:lpstr>
      <vt:lpstr>Connect with us!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WebEx Instructions</dc:title>
  <dc:creator>Wahl, Jenna</dc:creator>
  <cp:lastModifiedBy>Mecha, Grace-Rebecca</cp:lastModifiedBy>
  <cp:revision>1</cp:revision>
  <dcterms:created xsi:type="dcterms:W3CDTF">2021-03-16T14:57:46Z</dcterms:created>
  <dcterms:modified xsi:type="dcterms:W3CDTF">2024-05-23T17:49:30Z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0x0101002F023691C8EFCB4DA8C44AD9ED638754</vt:lpwstr>
  </property>
  <property fmtid="{D5CDD505-2E9C-101B-9397-08002B2CF9AE}" pid="3" name="MediaServiceImageTags">
    <vt:lpwstr/>
  </property>
</Properties>
</file>